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553A"/>
    <a:srgbClr val="4F5C78"/>
    <a:srgbClr val="FFFF00"/>
    <a:srgbClr val="C96643"/>
    <a:srgbClr val="CC3300"/>
    <a:srgbClr val="426EB0"/>
    <a:srgbClr val="4E59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3"/>
    <p:restoredTop sz="94714"/>
  </p:normalViewPr>
  <p:slideViewPr>
    <p:cSldViewPr snapToGrid="0" snapToObjects="1">
      <p:cViewPr varScale="1">
        <p:scale>
          <a:sx n="108" d="100"/>
          <a:sy n="108" d="100"/>
        </p:scale>
        <p:origin x="90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>
                <a:latin typeface="Rubik" pitchFamily="2" charset="-79"/>
                <a:cs typeface="Rubik" pitchFamily="2" charset="-79"/>
              </a:rPr>
              <a:t>Titolo del grafico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426EB0"/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43-6243-93FF-BA006A7DA150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43-6243-93FF-BA006A7DA150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843-6243-93FF-BA006A7DA1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59100832"/>
        <c:axId val="962377408"/>
      </c:barChart>
      <c:catAx>
        <c:axId val="959100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ubik" pitchFamily="2" charset="-79"/>
                <a:ea typeface="+mn-ea"/>
                <a:cs typeface="Rubik" pitchFamily="2" charset="-79"/>
              </a:defRPr>
            </a:pPr>
            <a:endParaRPr lang="it-IT"/>
          </a:p>
        </c:txPr>
        <c:crossAx val="962377408"/>
        <c:crosses val="autoZero"/>
        <c:auto val="1"/>
        <c:lblAlgn val="ctr"/>
        <c:lblOffset val="100"/>
        <c:noMultiLvlLbl val="0"/>
      </c:catAx>
      <c:valAx>
        <c:axId val="96237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59100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ubik" pitchFamily="2" charset="-79"/>
              <a:ea typeface="+mn-ea"/>
              <a:cs typeface="Rubik" pitchFamily="2" charset="-79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97591885-D8D1-4035-B6A4-68CE1F2A08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14C01C1-398D-4902-AA55-026F0857D10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F116B-9851-4EF2-8DA7-C47C1685AA44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1BF38A8-24CC-49B9-ADC2-B3EC8156FA5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D175FEB-7B92-446F-93F7-841C1E6C39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1B9D32-14DB-45BB-AA2B-624733C4AD0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84661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85F60-0429-014B-94F4-5F04CDE84950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57F3DC-54A1-8348-9B9C-E6CA6C4BBF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96101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9B9958FE-5604-404E-8CFA-78FDCCB37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B06AE38A-F37A-7D46-A340-4C7B145E38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788187"/>
            <a:ext cx="10650644" cy="68902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2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presentazione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41688C62-C93C-464D-BED6-6C144521EA90}"/>
              </a:ext>
            </a:extLst>
          </p:cNvPr>
          <p:cNvSpPr txBox="1">
            <a:spLocks/>
          </p:cNvSpPr>
          <p:nvPr userDrawn="1"/>
        </p:nvSpPr>
        <p:spPr>
          <a:xfrm>
            <a:off x="775762" y="1643251"/>
            <a:ext cx="10650644" cy="58507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00" b="1" i="0" kern="1200">
                <a:solidFill>
                  <a:schemeClr val="tx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r>
              <a:rPr lang="it-IT" sz="1800" b="0" dirty="0"/>
              <a:t>Sottotitolo della presentazione.</a:t>
            </a:r>
          </a:p>
          <a:p>
            <a:r>
              <a:rPr lang="it-IT" sz="1800" b="0" dirty="0" err="1"/>
              <a:t>Lorem</a:t>
            </a:r>
            <a:r>
              <a:rPr lang="it-IT" sz="1800" b="0" dirty="0"/>
              <a:t> </a:t>
            </a:r>
            <a:r>
              <a:rPr lang="it-IT" sz="1800" b="0" dirty="0" err="1"/>
              <a:t>ipsum</a:t>
            </a:r>
            <a:r>
              <a:rPr lang="it-IT" sz="1800" b="0" dirty="0"/>
              <a:t> </a:t>
            </a:r>
            <a:r>
              <a:rPr lang="it-IT" sz="1800" b="0" dirty="0" err="1"/>
              <a:t>dolor</a:t>
            </a:r>
            <a:r>
              <a:rPr lang="it-IT" sz="1800" b="0" dirty="0"/>
              <a:t> </a:t>
            </a:r>
            <a:r>
              <a:rPr lang="it-IT" sz="1800" b="0" dirty="0" err="1"/>
              <a:t>sit</a:t>
            </a:r>
            <a:r>
              <a:rPr lang="it-IT" sz="1800" b="0" dirty="0"/>
              <a:t> </a:t>
            </a:r>
            <a:r>
              <a:rPr lang="it-IT" sz="1800" b="0" dirty="0" err="1"/>
              <a:t>amet</a:t>
            </a:r>
            <a:r>
              <a:rPr lang="it-IT" sz="1800" b="0" dirty="0"/>
              <a:t>…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A080716-9AA8-C84B-97DE-2498E9EFC826}"/>
              </a:ext>
            </a:extLst>
          </p:cNvPr>
          <p:cNvSpPr txBox="1"/>
          <p:nvPr userDrawn="1"/>
        </p:nvSpPr>
        <p:spPr>
          <a:xfrm>
            <a:off x="774828" y="2642616"/>
            <a:ext cx="51870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1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2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adipiscing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elit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aliquam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3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1FDA0B6-93C1-F54D-8149-EE4337D572CD}"/>
              </a:ext>
            </a:extLst>
          </p:cNvPr>
          <p:cNvSpPr txBox="1"/>
          <p:nvPr userDrawn="1"/>
        </p:nvSpPr>
        <p:spPr>
          <a:xfrm>
            <a:off x="6180888" y="2642616"/>
            <a:ext cx="51870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4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  <a:p>
            <a:endParaRPr lang="it-IT" b="0" i="0" dirty="0">
              <a:latin typeface="Rubik" pitchFamily="2" charset="-79"/>
              <a:cs typeface="Rubik" pitchFamily="2" charset="-79"/>
            </a:endParaRPr>
          </a:p>
          <a:p>
            <a:r>
              <a:rPr lang="it-IT" b="1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Cap. 5</a:t>
            </a:r>
          </a:p>
          <a:p>
            <a:r>
              <a:rPr lang="it-IT" b="0" i="0" dirty="0" err="1">
                <a:latin typeface="Rubik" pitchFamily="2" charset="-79"/>
                <a:cs typeface="Rubik" pitchFamily="2" charset="-79"/>
              </a:rPr>
              <a:t>Lorem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ipsum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dolor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sit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amet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consectetur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adpiscing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elit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 </a:t>
            </a:r>
            <a:r>
              <a:rPr lang="it-IT" b="0" i="0" dirty="0" err="1">
                <a:latin typeface="Rubik" pitchFamily="2" charset="-79"/>
                <a:cs typeface="Rubik" pitchFamily="2" charset="-79"/>
              </a:rPr>
              <a:t>aliquam</a:t>
            </a:r>
            <a:r>
              <a:rPr lang="it-IT" b="0" i="0" dirty="0">
                <a:latin typeface="Rubik" pitchFamily="2" charset="-79"/>
                <a:cs typeface="Rubik" pitchFamily="2" charset="-79"/>
              </a:rPr>
              <a:t>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A7CA3FF-1A1E-FD47-86A1-810C49CFD445}"/>
              </a:ext>
            </a:extLst>
          </p:cNvPr>
          <p:cNvSpPr txBox="1"/>
          <p:nvPr userDrawn="1"/>
        </p:nvSpPr>
        <p:spPr>
          <a:xfrm>
            <a:off x="774828" y="490985"/>
            <a:ext cx="850392" cy="203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0" i="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37321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Elenco punt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A4EC7AE-9250-B946-9EB8-BC4322503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9217" y="2203323"/>
            <a:ext cx="10642961" cy="358606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 b="1">
                <a:latin typeface="Rubik" pitchFamily="2" charset="-79"/>
                <a:cs typeface="Rubik" pitchFamily="2" charset="-79"/>
              </a:defRPr>
            </a:lvl1pPr>
            <a:lvl2pPr>
              <a:defRPr sz="1600">
                <a:latin typeface="Rubik" pitchFamily="2" charset="-79"/>
                <a:cs typeface="Rubik" pitchFamily="2" charset="-79"/>
              </a:defRPr>
            </a:lvl2pPr>
            <a:lvl3pPr>
              <a:defRPr sz="1200">
                <a:latin typeface="Rubik" pitchFamily="2" charset="-79"/>
                <a:cs typeface="Rubik" pitchFamily="2" charset="-79"/>
              </a:defRPr>
            </a:lvl3pPr>
            <a:lvl4pPr>
              <a:defRPr sz="2000">
                <a:latin typeface="Rubik" pitchFamily="2" charset="-79"/>
                <a:cs typeface="Rubik" pitchFamily="2" charset="-79"/>
              </a:defRPr>
            </a:lvl4pPr>
            <a:lvl5pPr>
              <a:defRPr sz="2000">
                <a:latin typeface="Rubik" pitchFamily="2" charset="-79"/>
                <a:cs typeface="Rubik" pitchFamily="2" charset="-79"/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E82551A4-41A1-BF49-B600-3990D26A00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4" name="Segnaposto numero diapositiva 5">
            <a:extLst>
              <a:ext uri="{FF2B5EF4-FFF2-40B4-BE49-F238E27FC236}">
                <a16:creationId xmlns:a16="http://schemas.microsoft.com/office/drawing/2014/main" id="{99F6BAC3-2ABC-DA49-BC1C-62E7E1405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5132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nco punt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3">
            <a:extLst>
              <a:ext uri="{FF2B5EF4-FFF2-40B4-BE49-F238E27FC236}">
                <a16:creationId xmlns:a16="http://schemas.microsoft.com/office/drawing/2014/main" id="{921C8003-4F0C-B94F-9FE8-A28BFA9EA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9217" y="569535"/>
            <a:ext cx="10642961" cy="5219850"/>
          </a:xfrm>
          <a:prstGeom prst="rect">
            <a:avLst/>
          </a:prstGeom>
        </p:spPr>
        <p:txBody>
          <a:bodyPr numCol="2" spcCol="360000">
            <a:normAutofit/>
          </a:bodyPr>
          <a:lstStyle>
            <a:lvl1pPr>
              <a:defRPr sz="1800" b="1">
                <a:latin typeface="Rubik" pitchFamily="2" charset="-79"/>
                <a:cs typeface="Rubik" pitchFamily="2" charset="-79"/>
              </a:defRPr>
            </a:lvl1pPr>
            <a:lvl2pPr>
              <a:defRPr sz="1600">
                <a:latin typeface="Rubik" pitchFamily="2" charset="-79"/>
                <a:cs typeface="Rubik" pitchFamily="2" charset="-79"/>
              </a:defRPr>
            </a:lvl2pPr>
            <a:lvl3pPr>
              <a:defRPr sz="1200">
                <a:latin typeface="Rubik" pitchFamily="2" charset="-79"/>
                <a:cs typeface="Rubik" pitchFamily="2" charset="-79"/>
              </a:defRPr>
            </a:lvl3pPr>
            <a:lvl4pPr>
              <a:defRPr sz="2000">
                <a:latin typeface="Rubik" pitchFamily="2" charset="-79"/>
                <a:cs typeface="Rubik" pitchFamily="2" charset="-79"/>
              </a:defRPr>
            </a:lvl4pPr>
            <a:lvl5pPr>
              <a:defRPr sz="2000">
                <a:latin typeface="Rubik" pitchFamily="2" charset="-79"/>
                <a:cs typeface="Rubik" pitchFamily="2" charset="-79"/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2"/>
            <a:endParaRPr lang="it-IT" dirty="0"/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2"/>
            <a:endParaRPr lang="it-IT" dirty="0"/>
          </a:p>
        </p:txBody>
      </p:sp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142B3ECC-045E-3D45-81BD-DC9945DD3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481620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Elenco punt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F8847FC-3607-104A-BDD8-73CA4C4B90A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569535"/>
            <a:ext cx="5167136" cy="52198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D063E752-FC99-A249-BB88-73C9E4E34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Segnaposto contenuto 3">
            <a:extLst>
              <a:ext uri="{FF2B5EF4-FFF2-40B4-BE49-F238E27FC236}">
                <a16:creationId xmlns:a16="http://schemas.microsoft.com/office/drawing/2014/main" id="{143B471E-7CEB-024E-9D9E-A69E81E86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569535"/>
            <a:ext cx="5239978" cy="5219850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>
              <a:defRPr sz="1800" b="1">
                <a:latin typeface="Rubik" pitchFamily="2" charset="-79"/>
                <a:cs typeface="Rubik" pitchFamily="2" charset="-79"/>
              </a:defRPr>
            </a:lvl1pPr>
            <a:lvl2pPr>
              <a:defRPr sz="1600">
                <a:latin typeface="Rubik" pitchFamily="2" charset="-79"/>
                <a:cs typeface="Rubik" pitchFamily="2" charset="-79"/>
              </a:defRPr>
            </a:lvl2pPr>
            <a:lvl3pPr>
              <a:defRPr sz="1200">
                <a:latin typeface="Rubik" pitchFamily="2" charset="-79"/>
                <a:cs typeface="Rubik" pitchFamily="2" charset="-79"/>
              </a:defRPr>
            </a:lvl3pPr>
            <a:lvl4pPr>
              <a:defRPr sz="2000">
                <a:latin typeface="Rubik" pitchFamily="2" charset="-79"/>
                <a:cs typeface="Rubik" pitchFamily="2" charset="-79"/>
              </a:defRPr>
            </a:lvl4pPr>
            <a:lvl5pPr>
              <a:defRPr sz="2000">
                <a:latin typeface="Rubik" pitchFamily="2" charset="-79"/>
                <a:cs typeface="Rubik" pitchFamily="2" charset="-79"/>
              </a:defRPr>
            </a:lvl5pPr>
          </a:lstStyle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</a:t>
            </a:r>
            <a:r>
              <a:rPr lang="it-IT" dirty="0" err="1"/>
              <a:t>livelloTerzo</a:t>
            </a:r>
            <a:r>
              <a:rPr lang="it-IT" dirty="0"/>
              <a:t> livello</a:t>
            </a:r>
          </a:p>
          <a:p>
            <a:pPr lvl="2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612008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8715B9ED-2EE3-C04A-B74D-B54C61872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1271985D-3113-DC47-839E-4C2FB070AD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EFE370B8-594B-3B4C-A499-384818115BA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201713"/>
            <a:ext cx="2923499" cy="3587672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</a:t>
            </a:r>
          </a:p>
        </p:txBody>
      </p:sp>
      <p:graphicFrame>
        <p:nvGraphicFramePr>
          <p:cNvPr id="13" name="Grafico 12">
            <a:extLst>
              <a:ext uri="{FF2B5EF4-FFF2-40B4-BE49-F238E27FC236}">
                <a16:creationId xmlns:a16="http://schemas.microsoft.com/office/drawing/2014/main" id="{FDD4A0A1-E21E-3748-A3F4-E3C231CFA12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62865821"/>
              </p:ext>
            </p:extLst>
          </p:nvPr>
        </p:nvGraphicFramePr>
        <p:xfrm>
          <a:off x="4023360" y="2201713"/>
          <a:ext cx="7384758" cy="35876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340611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398942C3-1CBC-AA4C-8933-1F5FDC15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1E956E04-B809-624D-9D17-D1FF1D3F85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521985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0" i="1">
                <a:solidFill>
                  <a:srgbClr val="4E5960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it-IT" dirty="0"/>
              <a:t>–</a:t>
            </a:r>
            <a:br>
              <a:rPr lang="it-IT" dirty="0"/>
            </a:br>
            <a:r>
              <a:rPr lang="it-IT" dirty="0"/>
              <a:t>Il tempo non è affatto ciò che sembra.</a:t>
            </a:r>
            <a:br>
              <a:rPr lang="it-IT" dirty="0"/>
            </a:br>
            <a:r>
              <a:rPr lang="it-IT" dirty="0"/>
              <a:t>Non scorre in una sola direzione, e il futuro esiste</a:t>
            </a:r>
            <a:br>
              <a:rPr lang="it-IT" dirty="0"/>
            </a:br>
            <a:r>
              <a:rPr lang="it-IT" dirty="0"/>
              <a:t>contemporaneamente al passato.</a:t>
            </a:r>
            <a:br>
              <a:rPr lang="it-IT" dirty="0"/>
            </a:b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043842B-2248-F944-A056-15A4360C82CA}"/>
              </a:ext>
            </a:extLst>
          </p:cNvPr>
          <p:cNvSpPr txBox="1"/>
          <p:nvPr userDrawn="1"/>
        </p:nvSpPr>
        <p:spPr>
          <a:xfrm>
            <a:off x="774828" y="3010183"/>
            <a:ext cx="343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Albert Einstein</a:t>
            </a:r>
          </a:p>
        </p:txBody>
      </p:sp>
    </p:spTree>
    <p:extLst>
      <p:ext uri="{BB962C8B-B14F-4D97-AF65-F5344CB8AC3E}">
        <p14:creationId xmlns:p14="http://schemas.microsoft.com/office/powerpoint/2010/main" val="38788095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C16B92E1-8C3F-0840-8110-36AB64225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16504F75-7A1C-1342-AF46-9CCA255A9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521985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800" b="0" i="1">
                <a:solidFill>
                  <a:srgbClr val="4E5960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it-IT" dirty="0"/>
              <a:t>–</a:t>
            </a:r>
            <a:br>
              <a:rPr lang="it-IT" dirty="0"/>
            </a:br>
            <a:r>
              <a:rPr lang="it-IT" dirty="0"/>
              <a:t>Il genio altro non è che la capacità di osservare la realtà da prospettive non ordinarie. Mentre una persona intelligente, quando riesce a trovare un ago in un pagliaio, si ferma soddisfatta, il genio continua a cercare per trovarne un secondo, un terzo ed eventualmente un quarto.</a:t>
            </a:r>
            <a:br>
              <a:rPr lang="it-IT" dirty="0"/>
            </a:b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7A67D7F-D570-4D41-BB68-1FFD3B3FA1B7}"/>
              </a:ext>
            </a:extLst>
          </p:cNvPr>
          <p:cNvSpPr txBox="1"/>
          <p:nvPr userDrawn="1"/>
        </p:nvSpPr>
        <p:spPr>
          <a:xfrm>
            <a:off x="774828" y="3695983"/>
            <a:ext cx="343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rgbClr val="426EB0"/>
                </a:solidFill>
                <a:latin typeface="Rubik" pitchFamily="2" charset="-79"/>
                <a:cs typeface="Rubik" pitchFamily="2" charset="-79"/>
              </a:rPr>
              <a:t>Albert Einstein</a:t>
            </a:r>
          </a:p>
        </p:txBody>
      </p:sp>
    </p:spTree>
    <p:extLst>
      <p:ext uri="{BB962C8B-B14F-4D97-AF65-F5344CB8AC3E}">
        <p14:creationId xmlns:p14="http://schemas.microsoft.com/office/powerpoint/2010/main" val="42470301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AB53C4FE-52FE-3449-8EAF-469CF991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96089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ertina Istituzion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04993240-CF35-FA47-847F-DA2811B363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1650"/>
          </a:xfrm>
          <a:prstGeom prst="rect">
            <a:avLst/>
          </a:prstGeom>
        </p:spPr>
      </p:pic>
      <p:sp>
        <p:nvSpPr>
          <p:cNvPr id="5" name="Titolo 1">
            <a:extLst>
              <a:ext uri="{FF2B5EF4-FFF2-40B4-BE49-F238E27FC236}">
                <a16:creationId xmlns:a16="http://schemas.microsoft.com/office/drawing/2014/main" id="{80B721A2-8B07-D445-BB00-FB076E5B49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6" y="2590030"/>
            <a:ext cx="6784921" cy="100340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3500" b="1" i="0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presentazione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4BA77A8F-35F4-8846-B94F-FCE1DC534949}"/>
              </a:ext>
            </a:extLst>
          </p:cNvPr>
          <p:cNvSpPr txBox="1">
            <a:spLocks/>
          </p:cNvSpPr>
          <p:nvPr userDrawn="1"/>
        </p:nvSpPr>
        <p:spPr>
          <a:xfrm>
            <a:off x="774826" y="4082502"/>
            <a:ext cx="6784921" cy="100340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r>
              <a:rPr lang="it-IT" sz="2000" b="0" dirty="0"/>
              <a:t>Sottotitolo della presentazione. </a:t>
            </a:r>
            <a:r>
              <a:rPr lang="it-IT" sz="2000" b="0" dirty="0" err="1"/>
              <a:t>Lorem</a:t>
            </a:r>
            <a:r>
              <a:rPr lang="it-IT" sz="2000" b="0" dirty="0"/>
              <a:t> </a:t>
            </a:r>
            <a:r>
              <a:rPr lang="it-IT" sz="2000" b="0" dirty="0" err="1"/>
              <a:t>ipsum</a:t>
            </a:r>
            <a:r>
              <a:rPr lang="it-IT" sz="2000" b="0" dirty="0"/>
              <a:t> </a:t>
            </a:r>
            <a:r>
              <a:rPr lang="it-IT" sz="2000" b="0" dirty="0" err="1"/>
              <a:t>dolor</a:t>
            </a:r>
            <a:r>
              <a:rPr lang="it-IT" sz="2000" b="0" dirty="0"/>
              <a:t> </a:t>
            </a:r>
            <a:r>
              <a:rPr lang="it-IT" sz="2000" b="0" dirty="0" err="1"/>
              <a:t>sit</a:t>
            </a:r>
            <a:r>
              <a:rPr lang="it-IT" sz="2000" b="0" dirty="0"/>
              <a:t> </a:t>
            </a:r>
            <a:r>
              <a:rPr lang="it-IT" sz="2000" b="0" dirty="0" err="1"/>
              <a:t>amet</a:t>
            </a:r>
            <a:r>
              <a:rPr lang="it-IT" sz="2000" b="0" dirty="0"/>
              <a:t> </a:t>
            </a:r>
            <a:r>
              <a:rPr lang="it-IT" sz="2000" b="0" dirty="0" err="1"/>
              <a:t>consectetur</a:t>
            </a:r>
            <a:r>
              <a:rPr lang="it-IT" sz="2000" b="0" dirty="0"/>
              <a:t> </a:t>
            </a:r>
            <a:r>
              <a:rPr lang="it-IT" sz="2000" b="0" dirty="0" err="1"/>
              <a:t>adipiscing</a:t>
            </a:r>
            <a:endParaRPr lang="it-IT" sz="2000" b="0" dirty="0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DB6E1738-0E7F-E042-ADF5-9EF44603CBE9}"/>
              </a:ext>
            </a:extLst>
          </p:cNvPr>
          <p:cNvSpPr txBox="1">
            <a:spLocks/>
          </p:cNvSpPr>
          <p:nvPr userDrawn="1"/>
        </p:nvSpPr>
        <p:spPr>
          <a:xfrm>
            <a:off x="8995144" y="4061235"/>
            <a:ext cx="2424223" cy="240335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r>
              <a:rPr lang="it-IT" sz="800" b="0" dirty="0">
                <a:solidFill>
                  <a:srgbClr val="426EB0"/>
                </a:solidFill>
              </a:rPr>
              <a:t>RELATORI</a:t>
            </a:r>
          </a:p>
          <a:p>
            <a:r>
              <a:rPr lang="it-IT" sz="1200" b="0" dirty="0"/>
              <a:t>Prof. Nome Cognome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dirty="0"/>
              <a:t>Prof.ssa Nome Cognome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dirty="0"/>
              <a:t>Prof. Nome Cognome</a:t>
            </a:r>
          </a:p>
          <a:p>
            <a:endParaRPr lang="it-IT" sz="1200" b="0" dirty="0"/>
          </a:p>
          <a:p>
            <a:endParaRPr lang="it-IT" sz="1200" b="0" dirty="0"/>
          </a:p>
          <a:p>
            <a:r>
              <a:rPr lang="it-IT" sz="800" b="0" dirty="0">
                <a:solidFill>
                  <a:srgbClr val="426EB0"/>
                </a:solidFill>
              </a:rPr>
              <a:t>SEDE</a:t>
            </a:r>
          </a:p>
          <a:p>
            <a:r>
              <a:rPr lang="it-IT" sz="1200" b="0" dirty="0"/>
              <a:t>Kilometro Rosso</a:t>
            </a:r>
          </a:p>
          <a:p>
            <a:endParaRPr lang="it-IT" sz="1200" b="0" dirty="0"/>
          </a:p>
          <a:p>
            <a:r>
              <a:rPr lang="it-IT" sz="800" b="0" dirty="0">
                <a:solidFill>
                  <a:srgbClr val="426EB0"/>
                </a:solidFill>
              </a:rPr>
              <a:t>DATA</a:t>
            </a:r>
          </a:p>
          <a:p>
            <a:r>
              <a:rPr lang="it-IT" sz="1200" b="0" dirty="0"/>
              <a:t>27-12-2019</a:t>
            </a:r>
          </a:p>
          <a:p>
            <a:endParaRPr lang="it-IT" sz="1200" b="0" dirty="0"/>
          </a:p>
          <a:p>
            <a:endParaRPr lang="it-IT" sz="1200" b="0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F3D667FA-9CA1-E841-8DEF-5E9E5FDC0D17}"/>
              </a:ext>
            </a:extLst>
          </p:cNvPr>
          <p:cNvSpPr txBox="1">
            <a:spLocks/>
          </p:cNvSpPr>
          <p:nvPr userDrawn="1"/>
        </p:nvSpPr>
        <p:spPr>
          <a:xfrm>
            <a:off x="8995144" y="2590031"/>
            <a:ext cx="2424223" cy="108097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Rubik" pitchFamily="2" charset="-79"/>
                <a:ea typeface="+mj-ea"/>
                <a:cs typeface="Rubik" pitchFamily="2" charset="-79"/>
              </a:defRPr>
            </a:lvl1pPr>
          </a:lstStyle>
          <a:p>
            <a:r>
              <a:rPr lang="it-IT" sz="1200" b="1" dirty="0">
                <a:solidFill>
                  <a:srgbClr val="C96643"/>
                </a:solidFill>
              </a:rPr>
              <a:t>Corso di laurea </a:t>
            </a:r>
          </a:p>
          <a:p>
            <a:r>
              <a:rPr lang="it-IT" sz="1200" b="1" dirty="0">
                <a:solidFill>
                  <a:srgbClr val="C96643"/>
                </a:solidFill>
              </a:rPr>
              <a:t>in economia aziendale, </a:t>
            </a:r>
          </a:p>
          <a:p>
            <a:r>
              <a:rPr lang="it-IT" sz="1200" b="1" dirty="0">
                <a:solidFill>
                  <a:srgbClr val="C96643"/>
                </a:solidFill>
              </a:rPr>
              <a:t>direzione amministrativa </a:t>
            </a:r>
          </a:p>
          <a:p>
            <a:r>
              <a:rPr lang="it-IT" sz="1200" b="1" dirty="0">
                <a:solidFill>
                  <a:srgbClr val="C96643"/>
                </a:solidFill>
              </a:rPr>
              <a:t>e professione</a:t>
            </a:r>
          </a:p>
        </p:txBody>
      </p:sp>
    </p:spTree>
    <p:extLst>
      <p:ext uri="{BB962C8B-B14F-4D97-AF65-F5344CB8AC3E}">
        <p14:creationId xmlns:p14="http://schemas.microsoft.com/office/powerpoint/2010/main" val="139403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sto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67467B-D67A-E942-A1A0-204F358031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897087-8B22-1A48-99C5-5F9BFE8DE7C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201713"/>
            <a:ext cx="10650645" cy="35876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  <a:p>
            <a:pPr lvl="0"/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. </a:t>
            </a:r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pulvinar </a:t>
            </a:r>
            <a:r>
              <a:rPr lang="it-IT" dirty="0" err="1"/>
              <a:t>arcu</a:t>
            </a:r>
            <a:r>
              <a:rPr lang="it-IT" dirty="0"/>
              <a:t>, in </a:t>
            </a:r>
            <a:r>
              <a:rPr lang="it-IT" dirty="0" err="1"/>
              <a:t>auctor</a:t>
            </a:r>
            <a:r>
              <a:rPr lang="it-IT" dirty="0"/>
              <a:t> </a:t>
            </a:r>
            <a:r>
              <a:rPr lang="it-IT" dirty="0" err="1"/>
              <a:t>lectus</a:t>
            </a:r>
            <a:r>
              <a:rPr lang="it-IT" dirty="0"/>
              <a:t>. In non </a:t>
            </a:r>
            <a:r>
              <a:rPr lang="it-IT" dirty="0" err="1"/>
              <a:t>risus</a:t>
            </a:r>
            <a:r>
              <a:rPr lang="it-IT" dirty="0"/>
              <a:t> </a:t>
            </a:r>
            <a:r>
              <a:rPr lang="it-IT" dirty="0" err="1"/>
              <a:t>elementum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cursus </a:t>
            </a:r>
            <a:r>
              <a:rPr lang="it-IT" dirty="0" err="1"/>
              <a:t>laoreet</a:t>
            </a:r>
            <a:r>
              <a:rPr lang="it-IT" dirty="0"/>
              <a:t> eros,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. “</a:t>
            </a:r>
            <a:r>
              <a:rPr lang="it-IT" dirty="0" err="1"/>
              <a:t>Nullam</a:t>
            </a:r>
            <a:r>
              <a:rPr lang="it-IT" dirty="0"/>
              <a:t> non </a:t>
            </a:r>
            <a:r>
              <a:rPr lang="it-IT" dirty="0" err="1"/>
              <a:t>nisl</a:t>
            </a:r>
            <a:r>
              <a:rPr lang="it-IT" dirty="0"/>
              <a:t>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feugiat</a:t>
            </a:r>
            <a:r>
              <a:rPr lang="it-IT" dirty="0"/>
              <a:t> gravida </a:t>
            </a:r>
            <a:r>
              <a:rPr lang="it-IT" dirty="0" err="1"/>
              <a:t>eu</a:t>
            </a:r>
            <a:r>
              <a:rPr lang="it-IT" dirty="0"/>
              <a:t> ut est”. </a:t>
            </a:r>
            <a:r>
              <a:rPr lang="it-IT" dirty="0" err="1"/>
              <a:t>Curabitur</a:t>
            </a:r>
            <a:r>
              <a:rPr lang="it-IT" dirty="0"/>
              <a:t> </a:t>
            </a:r>
            <a:r>
              <a:rPr lang="it-IT" dirty="0" err="1"/>
              <a:t>fermentum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sapien</a:t>
            </a:r>
            <a:r>
              <a:rPr lang="it-IT" dirty="0"/>
              <a:t> </a:t>
            </a:r>
            <a:r>
              <a:rPr lang="it-IT" dirty="0" err="1"/>
              <a:t>finibus</a:t>
            </a:r>
            <a:r>
              <a:rPr lang="it-IT" dirty="0"/>
              <a:t>,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vulputate</a:t>
            </a:r>
            <a:r>
              <a:rPr lang="it-IT" dirty="0"/>
              <a:t> ex </a:t>
            </a:r>
            <a:r>
              <a:rPr lang="it-IT" dirty="0" err="1"/>
              <a:t>dignissim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</a:t>
            </a:r>
            <a:r>
              <a:rPr lang="it-IT" dirty="0" err="1"/>
              <a:t>maximus</a:t>
            </a:r>
            <a:r>
              <a:rPr lang="it-IT" dirty="0"/>
              <a:t>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nec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mollis</a:t>
            </a:r>
            <a:r>
              <a:rPr lang="it-IT" dirty="0"/>
              <a:t>. </a:t>
            </a:r>
            <a:r>
              <a:rPr lang="it-IT" dirty="0" err="1"/>
              <a:t>Mauris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et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 </a:t>
            </a:r>
            <a:r>
              <a:rPr lang="it-IT" dirty="0" err="1"/>
              <a:t>luctus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molestie orci </a:t>
            </a:r>
            <a:r>
              <a:rPr lang="it-IT" dirty="0" err="1"/>
              <a:t>metus</a:t>
            </a:r>
            <a:r>
              <a:rPr lang="it-IT" dirty="0"/>
              <a:t>, et </a:t>
            </a:r>
            <a:r>
              <a:rPr lang="it-IT" dirty="0" err="1"/>
              <a:t>eleifend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</a:t>
            </a:r>
            <a:r>
              <a:rPr lang="it-IT" dirty="0" err="1"/>
              <a:t>ac</a:t>
            </a:r>
            <a:r>
              <a:rPr lang="it-IT" dirty="0"/>
              <a:t> </a:t>
            </a:r>
            <a:r>
              <a:rPr lang="it-IT" dirty="0" err="1"/>
              <a:t>malesuada</a:t>
            </a:r>
            <a:r>
              <a:rPr lang="it-IT" dirty="0"/>
              <a:t> </a:t>
            </a:r>
            <a:r>
              <a:rPr lang="it-IT" dirty="0" err="1"/>
              <a:t>risus</a:t>
            </a:r>
            <a:r>
              <a:rPr lang="it-IT" dirty="0"/>
              <a:t>. </a:t>
            </a:r>
            <a:r>
              <a:rPr lang="it-IT" dirty="0" err="1"/>
              <a:t>Aliquam</a:t>
            </a:r>
            <a:r>
              <a:rPr lang="it-IT" dirty="0"/>
              <a:t> </a:t>
            </a:r>
            <a:r>
              <a:rPr lang="it-IT" dirty="0" err="1"/>
              <a:t>erat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a urna </a:t>
            </a:r>
            <a:r>
              <a:rPr lang="it-IT" dirty="0" err="1"/>
              <a:t>erat</a:t>
            </a:r>
            <a:r>
              <a:rPr lang="it-IT" dirty="0"/>
              <a:t>.</a:t>
            </a:r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0DFF7B08-7113-1145-B6E7-0F4D8BB96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338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 + Immagin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>
            <a:extLst>
              <a:ext uri="{FF2B5EF4-FFF2-40B4-BE49-F238E27FC236}">
                <a16:creationId xmlns:a16="http://schemas.microsoft.com/office/drawing/2014/main" id="{414B5D59-1901-B345-8133-5967BE78B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6C9EFE9-1ADE-434E-A1F4-D291CE6FCD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2201713"/>
            <a:ext cx="5167136" cy="35876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5E96A3BF-2EA0-1A46-8A84-93BD1F1D4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93CCD687-C11E-474E-B310-639EB2729F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403" t="26711" r="470" b="10457"/>
          <a:stretch/>
        </p:blipFill>
        <p:spPr>
          <a:xfrm>
            <a:off x="6250328" y="569535"/>
            <a:ext cx="5157789" cy="52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875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 + Immagine full hig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E8E7D984-C09A-DF4C-B2B1-6635689821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DF703EF7-18B7-B447-AC6E-5E04F39360F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2201713"/>
            <a:ext cx="5167136" cy="35876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A668B07-A5CD-FA42-AE56-70F0741C63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631" t="23225" b="4160"/>
          <a:stretch/>
        </p:blipFill>
        <p:spPr>
          <a:xfrm>
            <a:off x="6250328" y="0"/>
            <a:ext cx="5941672" cy="6858000"/>
          </a:xfrm>
          <a:prstGeom prst="rect">
            <a:avLst/>
          </a:prstGeom>
        </p:spPr>
      </p:pic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44982AC9-1DF1-F74D-8B61-0A7A0ECDA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89278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 + Immagine full hig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EEAFADF3-7260-4D41-B2D4-88141C4ED8E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8" y="569535"/>
            <a:ext cx="5167136" cy="52198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</a:t>
            </a:r>
            <a:br>
              <a:rPr lang="it-IT" dirty="0"/>
            </a:br>
            <a:br>
              <a:rPr lang="it-IT" dirty="0"/>
            </a:br>
            <a:r>
              <a:rPr lang="it-IT" dirty="0"/>
              <a:t>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br>
              <a:rPr lang="it-IT" dirty="0"/>
            </a:br>
            <a:br>
              <a:rPr lang="it-IT" dirty="0"/>
            </a:b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CC7E048-18AF-434D-A319-39D03F76D0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631" t="23225" b="4160"/>
          <a:stretch/>
        </p:blipFill>
        <p:spPr>
          <a:xfrm>
            <a:off x="6250328" y="0"/>
            <a:ext cx="5941672" cy="6858000"/>
          </a:xfrm>
          <a:prstGeom prst="rect">
            <a:avLst/>
          </a:prstGeom>
        </p:spPr>
      </p:pic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2AD359ED-7F3F-8F4F-A2CE-FD3865C9C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25649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Immagin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6CFC60FA-0B43-8E43-A981-879F8668EB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869" t="1545" r="12877" b="1667"/>
          <a:stretch/>
        </p:blipFill>
        <p:spPr>
          <a:xfrm rot="5400000">
            <a:off x="3518741" y="-2174378"/>
            <a:ext cx="5145465" cy="10633292"/>
          </a:xfrm>
          <a:prstGeom prst="rect">
            <a:avLst/>
          </a:prstGeom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2DBD91D1-D38D-7149-BCF4-9559A14658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0" name="Segnaposto numero diapositiva 5">
            <a:extLst>
              <a:ext uri="{FF2B5EF4-FFF2-40B4-BE49-F238E27FC236}">
                <a16:creationId xmlns:a16="http://schemas.microsoft.com/office/drawing/2014/main" id="{24A6E12A-B63B-9042-9470-5572B3CA1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7505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è Immagine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9E77396F-F048-2447-881E-ACA8AE4AA2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210" t="888" r="164"/>
          <a:stretch/>
        </p:blipFill>
        <p:spPr>
          <a:xfrm rot="5400000">
            <a:off x="2667001" y="-2680446"/>
            <a:ext cx="6857998" cy="121920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E803E63-08DB-364E-B1C5-9934F9514D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096000"/>
            <a:ext cx="12192000" cy="762000"/>
          </a:xfrm>
          <a:prstGeom prst="rect">
            <a:avLst/>
          </a:prstGeo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F6754049-5E38-6940-91FA-2B4188B0CD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5162986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95EF4794-7DFC-6A42-BE46-6EEA1BCE1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F7DEE094-03A5-7F49-B416-8E2A39117F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74828" y="-7915"/>
            <a:ext cx="2557652" cy="12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702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Testo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F298496F-A2A1-224A-9FAD-B5923D503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49277408-D2E6-4B4E-B7D4-F70D1960A1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3A2EB66D-1A6D-1247-9307-A8FB9B30E58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201713"/>
            <a:ext cx="10650645" cy="3587672"/>
          </a:xfrm>
          <a:prstGeom prst="rect">
            <a:avLst/>
          </a:prstGeom>
        </p:spPr>
        <p:txBody>
          <a:bodyPr numCol="2" spcCol="360000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  <a:p>
            <a:pPr lvl="0"/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. </a:t>
            </a:r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pulvinar </a:t>
            </a:r>
            <a:r>
              <a:rPr lang="it-IT" dirty="0" err="1"/>
              <a:t>arcu</a:t>
            </a:r>
            <a:r>
              <a:rPr lang="it-IT" dirty="0"/>
              <a:t>, in </a:t>
            </a:r>
            <a:r>
              <a:rPr lang="it-IT" dirty="0" err="1"/>
              <a:t>auctor</a:t>
            </a:r>
            <a:r>
              <a:rPr lang="it-IT" dirty="0"/>
              <a:t> </a:t>
            </a:r>
            <a:r>
              <a:rPr lang="it-IT" dirty="0" err="1"/>
              <a:t>lectus</a:t>
            </a:r>
            <a:r>
              <a:rPr lang="it-IT" dirty="0"/>
              <a:t>. In non </a:t>
            </a:r>
            <a:r>
              <a:rPr lang="it-IT" dirty="0" err="1"/>
              <a:t>risus</a:t>
            </a:r>
            <a:r>
              <a:rPr lang="it-IT" dirty="0"/>
              <a:t> </a:t>
            </a:r>
            <a:r>
              <a:rPr lang="it-IT" dirty="0" err="1"/>
              <a:t>elementum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cursus </a:t>
            </a:r>
            <a:r>
              <a:rPr lang="it-IT" dirty="0" err="1"/>
              <a:t>laoreet</a:t>
            </a:r>
            <a:r>
              <a:rPr lang="it-IT" dirty="0"/>
              <a:t> eros,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. “</a:t>
            </a:r>
            <a:r>
              <a:rPr lang="it-IT" dirty="0" err="1"/>
              <a:t>Nullam</a:t>
            </a:r>
            <a:r>
              <a:rPr lang="it-IT" dirty="0"/>
              <a:t> non </a:t>
            </a:r>
            <a:r>
              <a:rPr lang="it-IT" dirty="0" err="1"/>
              <a:t>nisl</a:t>
            </a:r>
            <a:r>
              <a:rPr lang="it-IT" dirty="0"/>
              <a:t>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feugiat</a:t>
            </a:r>
            <a:r>
              <a:rPr lang="it-IT" dirty="0"/>
              <a:t> gravida </a:t>
            </a:r>
            <a:r>
              <a:rPr lang="it-IT" dirty="0" err="1"/>
              <a:t>eu</a:t>
            </a:r>
            <a:r>
              <a:rPr lang="it-IT" dirty="0"/>
              <a:t> ut est”. </a:t>
            </a:r>
            <a:r>
              <a:rPr lang="it-IT" dirty="0" err="1"/>
              <a:t>Curabitur</a:t>
            </a:r>
            <a:r>
              <a:rPr lang="it-IT" dirty="0"/>
              <a:t> </a:t>
            </a:r>
            <a:r>
              <a:rPr lang="it-IT" dirty="0" err="1"/>
              <a:t>fermentum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sapien</a:t>
            </a:r>
            <a:r>
              <a:rPr lang="it-IT" dirty="0"/>
              <a:t> </a:t>
            </a:r>
            <a:r>
              <a:rPr lang="it-IT" dirty="0" err="1"/>
              <a:t>finibus</a:t>
            </a:r>
            <a:r>
              <a:rPr lang="it-IT" dirty="0"/>
              <a:t>,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vulputate</a:t>
            </a:r>
            <a:r>
              <a:rPr lang="it-IT" dirty="0"/>
              <a:t> ex </a:t>
            </a:r>
            <a:r>
              <a:rPr lang="it-IT" dirty="0" err="1"/>
              <a:t>dignissim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</a:t>
            </a:r>
            <a:r>
              <a:rPr lang="it-IT" dirty="0" err="1"/>
              <a:t>maximus</a:t>
            </a:r>
            <a:r>
              <a:rPr lang="it-IT" dirty="0"/>
              <a:t>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nec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mollis</a:t>
            </a:r>
            <a:r>
              <a:rPr lang="it-IT" dirty="0"/>
              <a:t>. </a:t>
            </a:r>
            <a:r>
              <a:rPr lang="it-IT" dirty="0" err="1"/>
              <a:t>Mauris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et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 </a:t>
            </a:r>
            <a:r>
              <a:rPr lang="it-IT" dirty="0" err="1"/>
              <a:t>luctus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molestie orci </a:t>
            </a:r>
            <a:r>
              <a:rPr lang="it-IT" dirty="0" err="1"/>
              <a:t>metus</a:t>
            </a:r>
            <a:r>
              <a:rPr lang="it-IT" dirty="0"/>
              <a:t>, et </a:t>
            </a:r>
            <a:r>
              <a:rPr lang="it-IT" dirty="0" err="1"/>
              <a:t>eleifend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</a:t>
            </a:r>
            <a:r>
              <a:rPr lang="it-IT" dirty="0" err="1"/>
              <a:t>ac</a:t>
            </a:r>
            <a:r>
              <a:rPr lang="it-IT" dirty="0"/>
              <a:t> </a:t>
            </a:r>
            <a:r>
              <a:rPr lang="it-IT" dirty="0" err="1"/>
              <a:t>malesuada</a:t>
            </a:r>
            <a:r>
              <a:rPr lang="it-IT" dirty="0"/>
              <a:t> </a:t>
            </a:r>
            <a:r>
              <a:rPr lang="it-IT" dirty="0" err="1"/>
              <a:t>risus</a:t>
            </a:r>
            <a:r>
              <a:rPr lang="it-IT" dirty="0"/>
              <a:t>. </a:t>
            </a:r>
            <a:r>
              <a:rPr lang="it-IT" dirty="0" err="1"/>
              <a:t>Aliquam</a:t>
            </a:r>
            <a:r>
              <a:rPr lang="it-IT" dirty="0"/>
              <a:t> </a:t>
            </a:r>
            <a:r>
              <a:rPr lang="it-IT" dirty="0" err="1"/>
              <a:t>erat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a urna </a:t>
            </a:r>
            <a:r>
              <a:rPr lang="it-IT" dirty="0" err="1"/>
              <a:t>erat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061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+ Paragraf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>
            <a:extLst>
              <a:ext uri="{FF2B5EF4-FFF2-40B4-BE49-F238E27FC236}">
                <a16:creationId xmlns:a16="http://schemas.microsoft.com/office/drawing/2014/main" id="{8086CEB9-9569-DB40-AA0F-7123645B1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4918" y="629297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rgbClr val="426EB0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fld id="{017CC9F7-E331-4A4D-8258-210102ABDB4E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593FF4A5-61E0-B842-810D-44A72AB5E5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828" y="569535"/>
            <a:ext cx="10650644" cy="996715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3500" b="1" i="0">
                <a:solidFill>
                  <a:schemeClr val="tx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r>
              <a:rPr lang="it-IT" dirty="0"/>
              <a:t>Titolo della slide</a:t>
            </a:r>
            <a:br>
              <a:rPr lang="it-IT" dirty="0"/>
            </a:br>
            <a:r>
              <a:rPr lang="it-IT" dirty="0"/>
              <a:t>fino a 2 righe</a:t>
            </a:r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C36FAC4A-8B62-7B46-BDBF-08DA3A65DF3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677" y="2697479"/>
            <a:ext cx="10650645" cy="3091905"/>
          </a:xfrm>
          <a:prstGeom prst="rect">
            <a:avLst/>
          </a:prstGeom>
        </p:spPr>
        <p:txBody>
          <a:bodyPr numCol="2" spcCol="360000">
            <a:normAutofit/>
          </a:bodyPr>
          <a:lstStyle>
            <a:lvl1pPr marL="0" indent="0">
              <a:buNone/>
              <a:defRPr sz="1800" b="0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Testo della slide.</a:t>
            </a:r>
            <a:br>
              <a:rPr lang="it-IT" dirty="0"/>
            </a:b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, </a:t>
            </a:r>
            <a:r>
              <a:rPr lang="it-IT" dirty="0" err="1"/>
              <a:t>consequat</a:t>
            </a:r>
            <a:r>
              <a:rPr lang="it-IT" dirty="0"/>
              <a:t> </a:t>
            </a:r>
            <a:r>
              <a:rPr lang="it-IT" dirty="0" err="1"/>
              <a:t>neque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nunc</a:t>
            </a:r>
            <a:r>
              <a:rPr lang="it-IT" dirty="0"/>
              <a:t>. </a:t>
            </a:r>
            <a:r>
              <a:rPr lang="it-IT" dirty="0" err="1"/>
              <a:t>Pellentesque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lobortis</a:t>
            </a:r>
            <a:r>
              <a:rPr lang="it-IT" dirty="0"/>
              <a:t>. Ut et ligula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felis</a:t>
            </a:r>
            <a:r>
              <a:rPr lang="it-IT" dirty="0"/>
              <a:t> </a:t>
            </a:r>
            <a:r>
              <a:rPr lang="it-IT" dirty="0" err="1"/>
              <a:t>iaculis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Morbi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</a:t>
            </a:r>
            <a:r>
              <a:rPr lang="it-IT" dirty="0" err="1"/>
              <a:t>lorem</a:t>
            </a:r>
            <a:r>
              <a:rPr lang="it-IT" dirty="0"/>
              <a:t>. </a:t>
            </a:r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</a:t>
            </a:r>
            <a:r>
              <a:rPr lang="it-IT" dirty="0" err="1"/>
              <a:t>sem</a:t>
            </a:r>
            <a:r>
              <a:rPr lang="it-IT" dirty="0"/>
              <a:t>, </a:t>
            </a:r>
            <a:r>
              <a:rPr lang="it-IT" dirty="0" err="1"/>
              <a:t>tincidunt</a:t>
            </a:r>
            <a:r>
              <a:rPr lang="it-IT" dirty="0"/>
              <a:t> pulvinar </a:t>
            </a:r>
            <a:r>
              <a:rPr lang="it-IT" dirty="0" err="1"/>
              <a:t>sodales</a:t>
            </a:r>
            <a:r>
              <a:rPr lang="it-IT" dirty="0"/>
              <a:t> </a:t>
            </a:r>
            <a:r>
              <a:rPr lang="it-IT" dirty="0" err="1"/>
              <a:t>sed</a:t>
            </a:r>
            <a:r>
              <a:rPr lang="it-IT" dirty="0"/>
              <a:t>, </a:t>
            </a:r>
            <a:r>
              <a:rPr lang="it-IT" dirty="0" err="1"/>
              <a:t>feugiat</a:t>
            </a:r>
            <a:r>
              <a:rPr lang="it-IT" dirty="0"/>
              <a:t> a </a:t>
            </a:r>
            <a:r>
              <a:rPr lang="it-IT" dirty="0" err="1"/>
              <a:t>erat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ut mi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interdum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mauris</a:t>
            </a:r>
            <a:r>
              <a:rPr lang="it-IT" dirty="0"/>
              <a:t> id </a:t>
            </a:r>
            <a:r>
              <a:rPr lang="it-IT" dirty="0" err="1"/>
              <a:t>augue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dictum</a:t>
            </a:r>
            <a:r>
              <a:rPr lang="it-IT" dirty="0"/>
              <a:t>.</a:t>
            </a:r>
          </a:p>
          <a:p>
            <a:pPr lvl="0"/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</a:t>
            </a:r>
            <a:r>
              <a:rPr lang="it-IT" dirty="0" err="1"/>
              <a:t>tellus</a:t>
            </a:r>
            <a:r>
              <a:rPr lang="it-IT" dirty="0"/>
              <a:t>. </a:t>
            </a:r>
            <a:r>
              <a:rPr lang="it-IT" dirty="0" err="1"/>
              <a:t>Nam</a:t>
            </a:r>
            <a:r>
              <a:rPr lang="it-IT" dirty="0"/>
              <a:t> </a:t>
            </a:r>
            <a:r>
              <a:rPr lang="it-IT" dirty="0" err="1"/>
              <a:t>rutrum</a:t>
            </a:r>
            <a:r>
              <a:rPr lang="it-IT" dirty="0"/>
              <a:t> pulvinar </a:t>
            </a:r>
            <a:r>
              <a:rPr lang="it-IT" dirty="0" err="1"/>
              <a:t>arcu</a:t>
            </a:r>
            <a:r>
              <a:rPr lang="it-IT" dirty="0"/>
              <a:t>, in </a:t>
            </a:r>
            <a:r>
              <a:rPr lang="it-IT" dirty="0" err="1"/>
              <a:t>auctor</a:t>
            </a:r>
            <a:r>
              <a:rPr lang="it-IT" dirty="0"/>
              <a:t> </a:t>
            </a:r>
            <a:r>
              <a:rPr lang="it-IT" dirty="0" err="1"/>
              <a:t>lectus</a:t>
            </a:r>
            <a:r>
              <a:rPr lang="it-IT" dirty="0"/>
              <a:t>. In non </a:t>
            </a:r>
            <a:r>
              <a:rPr lang="it-IT" dirty="0" err="1"/>
              <a:t>risus</a:t>
            </a:r>
            <a:r>
              <a:rPr lang="it-IT" dirty="0"/>
              <a:t> </a:t>
            </a:r>
            <a:r>
              <a:rPr lang="it-IT" dirty="0" err="1"/>
              <a:t>elementum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blandit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cursus </a:t>
            </a:r>
            <a:r>
              <a:rPr lang="it-IT" dirty="0" err="1"/>
              <a:t>laoreet</a:t>
            </a:r>
            <a:r>
              <a:rPr lang="it-IT" dirty="0"/>
              <a:t> eros,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porttitor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. “</a:t>
            </a:r>
            <a:r>
              <a:rPr lang="it-IT" dirty="0" err="1"/>
              <a:t>Nullam</a:t>
            </a:r>
            <a:r>
              <a:rPr lang="it-IT" dirty="0"/>
              <a:t> non </a:t>
            </a:r>
            <a:r>
              <a:rPr lang="it-IT" dirty="0" err="1"/>
              <a:t>nisl</a:t>
            </a:r>
            <a:r>
              <a:rPr lang="it-IT" dirty="0"/>
              <a:t> </a:t>
            </a:r>
            <a:r>
              <a:rPr lang="it-IT" dirty="0" err="1"/>
              <a:t>eget</a:t>
            </a:r>
            <a:r>
              <a:rPr lang="it-IT" dirty="0"/>
              <a:t>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feugiat</a:t>
            </a:r>
            <a:r>
              <a:rPr lang="it-IT" dirty="0"/>
              <a:t> gravida </a:t>
            </a:r>
            <a:r>
              <a:rPr lang="it-IT" dirty="0" err="1"/>
              <a:t>eu</a:t>
            </a:r>
            <a:r>
              <a:rPr lang="it-IT" dirty="0"/>
              <a:t> ut est”. </a:t>
            </a:r>
            <a:r>
              <a:rPr lang="it-IT" dirty="0" err="1"/>
              <a:t>Curabitur</a:t>
            </a:r>
            <a:r>
              <a:rPr lang="it-IT" dirty="0"/>
              <a:t> </a:t>
            </a:r>
            <a:r>
              <a:rPr lang="it-IT" dirty="0" err="1"/>
              <a:t>fermentum</a:t>
            </a:r>
            <a:r>
              <a:rPr lang="it-IT" dirty="0"/>
              <a:t> </a:t>
            </a:r>
            <a:r>
              <a:rPr lang="it-IT" dirty="0" err="1"/>
              <a:t>tortor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sapien</a:t>
            </a:r>
            <a:r>
              <a:rPr lang="it-IT" dirty="0"/>
              <a:t> </a:t>
            </a:r>
            <a:r>
              <a:rPr lang="it-IT" dirty="0" err="1"/>
              <a:t>finibus</a:t>
            </a:r>
            <a:r>
              <a:rPr lang="it-IT" dirty="0"/>
              <a:t>, </a:t>
            </a:r>
            <a:r>
              <a:rPr lang="it-IT" dirty="0" err="1"/>
              <a:t>vel</a:t>
            </a:r>
            <a:r>
              <a:rPr lang="it-IT" dirty="0"/>
              <a:t> </a:t>
            </a:r>
            <a:r>
              <a:rPr lang="it-IT" dirty="0" err="1"/>
              <a:t>vulputate</a:t>
            </a:r>
            <a:r>
              <a:rPr lang="it-IT" dirty="0"/>
              <a:t> ex </a:t>
            </a:r>
            <a:r>
              <a:rPr lang="it-IT" dirty="0" err="1"/>
              <a:t>dignissim</a:t>
            </a:r>
            <a:r>
              <a:rPr lang="it-IT" dirty="0"/>
              <a:t>. </a:t>
            </a:r>
            <a:r>
              <a:rPr lang="it-IT" dirty="0" err="1"/>
              <a:t>Phasellus</a:t>
            </a:r>
            <a:r>
              <a:rPr lang="it-IT" dirty="0"/>
              <a:t> </a:t>
            </a:r>
            <a:r>
              <a:rPr lang="it-IT" dirty="0" err="1"/>
              <a:t>maximus</a:t>
            </a:r>
            <a:r>
              <a:rPr lang="it-IT" dirty="0"/>
              <a:t>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nec</a:t>
            </a:r>
            <a:r>
              <a:rPr lang="it-IT" dirty="0"/>
              <a:t> </a:t>
            </a:r>
            <a:r>
              <a:rPr lang="it-IT" dirty="0" err="1"/>
              <a:t>accumsan</a:t>
            </a:r>
            <a:r>
              <a:rPr lang="it-IT" dirty="0"/>
              <a:t> </a:t>
            </a:r>
            <a:r>
              <a:rPr lang="it-IT" dirty="0" err="1"/>
              <a:t>mollis</a:t>
            </a:r>
            <a:r>
              <a:rPr lang="it-IT" dirty="0"/>
              <a:t>. </a:t>
            </a:r>
            <a:r>
              <a:rPr lang="it-IT" dirty="0" err="1"/>
              <a:t>Mauris</a:t>
            </a:r>
            <a:r>
              <a:rPr lang="it-IT" dirty="0"/>
              <a:t>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turpis</a:t>
            </a:r>
            <a:r>
              <a:rPr lang="it-IT" dirty="0"/>
              <a:t> et </a:t>
            </a:r>
            <a:r>
              <a:rPr lang="it-IT" dirty="0" err="1"/>
              <a:t>justo</a:t>
            </a:r>
            <a:r>
              <a:rPr lang="it-IT" dirty="0"/>
              <a:t> </a:t>
            </a:r>
            <a:r>
              <a:rPr lang="it-IT" dirty="0" err="1"/>
              <a:t>efficitur</a:t>
            </a:r>
            <a:r>
              <a:rPr lang="it-IT" dirty="0"/>
              <a:t> </a:t>
            </a:r>
            <a:r>
              <a:rPr lang="it-IT" dirty="0" err="1"/>
              <a:t>luctus</a:t>
            </a:r>
            <a:r>
              <a:rPr lang="it-IT" dirty="0"/>
              <a:t>. </a:t>
            </a:r>
            <a:r>
              <a:rPr lang="it-IT" dirty="0" err="1"/>
              <a:t>Sed</a:t>
            </a:r>
            <a:r>
              <a:rPr lang="it-IT" dirty="0"/>
              <a:t> molestie orci </a:t>
            </a:r>
            <a:r>
              <a:rPr lang="it-IT" dirty="0" err="1"/>
              <a:t>metus</a:t>
            </a:r>
            <a:r>
              <a:rPr lang="it-IT" dirty="0"/>
              <a:t>, et </a:t>
            </a:r>
            <a:r>
              <a:rPr lang="it-IT" dirty="0" err="1"/>
              <a:t>eleifend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 </a:t>
            </a:r>
            <a:r>
              <a:rPr lang="it-IT" dirty="0" err="1"/>
              <a:t>bibendum</a:t>
            </a:r>
            <a:r>
              <a:rPr lang="it-IT" dirty="0"/>
              <a:t> </a:t>
            </a:r>
            <a:r>
              <a:rPr lang="it-IT" dirty="0" err="1"/>
              <a:t>vel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</a:t>
            </a:r>
            <a:r>
              <a:rPr lang="it-IT" dirty="0" err="1"/>
              <a:t>ac</a:t>
            </a:r>
            <a:r>
              <a:rPr lang="it-IT" dirty="0"/>
              <a:t> </a:t>
            </a:r>
            <a:r>
              <a:rPr lang="it-IT" dirty="0" err="1"/>
              <a:t>malesuada</a:t>
            </a:r>
            <a:r>
              <a:rPr lang="it-IT" dirty="0"/>
              <a:t> </a:t>
            </a:r>
            <a:r>
              <a:rPr lang="it-IT" dirty="0" err="1"/>
              <a:t>risus</a:t>
            </a:r>
            <a:r>
              <a:rPr lang="it-IT" dirty="0"/>
              <a:t>. </a:t>
            </a:r>
            <a:r>
              <a:rPr lang="it-IT" dirty="0" err="1"/>
              <a:t>Aliquam</a:t>
            </a:r>
            <a:r>
              <a:rPr lang="it-IT" dirty="0"/>
              <a:t> </a:t>
            </a:r>
            <a:r>
              <a:rPr lang="it-IT" dirty="0" err="1"/>
              <a:t>erat</a:t>
            </a:r>
            <a:r>
              <a:rPr lang="it-IT" dirty="0"/>
              <a:t> </a:t>
            </a:r>
            <a:r>
              <a:rPr lang="it-IT" dirty="0" err="1"/>
              <a:t>volutpat</a:t>
            </a:r>
            <a:r>
              <a:rPr lang="it-IT" dirty="0"/>
              <a:t>. </a:t>
            </a:r>
            <a:r>
              <a:rPr lang="it-IT" dirty="0" err="1"/>
              <a:t>Maecenas</a:t>
            </a:r>
            <a:r>
              <a:rPr lang="it-IT" dirty="0"/>
              <a:t> a urna </a:t>
            </a:r>
            <a:r>
              <a:rPr lang="it-IT" dirty="0" err="1"/>
              <a:t>erat</a:t>
            </a:r>
            <a:r>
              <a:rPr lang="it-IT" dirty="0"/>
              <a:t>.</a:t>
            </a:r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049C2603-ED0A-DF4C-91FA-A9F48A6CA4B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70677" y="2201713"/>
            <a:ext cx="5081483" cy="295870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buNone/>
              <a:defRPr sz="1800" b="1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Titolo paragrafo</a:t>
            </a:r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8DD28BFA-1FCC-0248-9D86-944C764792A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190021" y="2201713"/>
            <a:ext cx="5231301" cy="295870"/>
          </a:xfrm>
          <a:prstGeom prst="rect">
            <a:avLst/>
          </a:prstGeom>
        </p:spPr>
        <p:txBody>
          <a:bodyPr numCol="1" spcCol="0">
            <a:normAutofit/>
          </a:bodyPr>
          <a:lstStyle>
            <a:lvl1pPr marL="0" indent="0">
              <a:buNone/>
              <a:defRPr sz="1800" b="1" i="0">
                <a:latin typeface="Rubik" pitchFamily="2" charset="-79"/>
                <a:cs typeface="Rubik" pitchFamily="2" charset="-79"/>
              </a:defRPr>
            </a:lvl1pPr>
          </a:lstStyle>
          <a:p>
            <a:pPr lvl="0"/>
            <a:r>
              <a:rPr lang="it-IT" dirty="0"/>
              <a:t>Titolo paragrafo</a:t>
            </a:r>
          </a:p>
        </p:txBody>
      </p:sp>
    </p:spTree>
    <p:extLst>
      <p:ext uri="{BB962C8B-B14F-4D97-AF65-F5344CB8AC3E}">
        <p14:creationId xmlns:p14="http://schemas.microsoft.com/office/powerpoint/2010/main" val="4061252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46568B60-325E-CE4E-AA6F-C1701A1DBD28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0" y="0"/>
            <a:ext cx="12192000" cy="12700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42BDC4DB-5829-4945-844E-BC0ABA7196FD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0" y="6096000"/>
            <a:ext cx="1219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40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0" r:id="rId2"/>
    <p:sldLayoutId id="2147483651" r:id="rId3"/>
    <p:sldLayoutId id="2147483655" r:id="rId4"/>
    <p:sldLayoutId id="2147483660" r:id="rId5"/>
    <p:sldLayoutId id="2147483654" r:id="rId6"/>
    <p:sldLayoutId id="2147483659" r:id="rId7"/>
    <p:sldLayoutId id="2147483661" r:id="rId8"/>
    <p:sldLayoutId id="2147483662" r:id="rId9"/>
    <p:sldLayoutId id="2147483653" r:id="rId10"/>
    <p:sldLayoutId id="2147483663" r:id="rId11"/>
    <p:sldLayoutId id="2147483664" r:id="rId12"/>
    <p:sldLayoutId id="2147483656" r:id="rId13"/>
    <p:sldLayoutId id="2147483657" r:id="rId14"/>
    <p:sldLayoutId id="2147483658" r:id="rId15"/>
    <p:sldLayoutId id="2147483649" r:id="rId16"/>
    <p:sldLayoutId id="214748366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8C3FFB-E896-F245-9293-6D6523F54AC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20617" y="2180613"/>
            <a:ext cx="11550766" cy="162518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it-IT" b="1" dirty="0">
                <a:solidFill>
                  <a:schemeClr val="accent1">
                    <a:lumMod val="50000"/>
                  </a:schemeClr>
                </a:solidFill>
                <a:latin typeface="CMU Sans Serif" panose="02000603000000000000" pitchFamily="2" charset="0"/>
              </a:rPr>
              <a:t>Aggiunta della semantica per </a:t>
            </a:r>
            <a:r>
              <a:rPr lang="it-IT" b="1" dirty="0" err="1">
                <a:solidFill>
                  <a:schemeClr val="accent1">
                    <a:lumMod val="50000"/>
                  </a:schemeClr>
                </a:solidFill>
                <a:latin typeface="CMU Sans Serif" panose="02000603000000000000" pitchFamily="2" charset="0"/>
              </a:rPr>
              <a:t>merging</a:t>
            </a:r>
            <a:r>
              <a:rPr lang="it-IT" b="1" dirty="0">
                <a:solidFill>
                  <a:schemeClr val="accent1">
                    <a:lumMod val="50000"/>
                  </a:schemeClr>
                </a:solidFill>
                <a:latin typeface="CMU Sans Serif" panose="02000603000000000000" pitchFamily="2" charset="0"/>
              </a:rPr>
              <a:t> di policy in ODRL</a:t>
            </a:r>
            <a:endParaRPr lang="it-IT" dirty="0">
              <a:solidFill>
                <a:schemeClr val="accent1">
                  <a:lumMod val="50000"/>
                </a:schemeClr>
              </a:solidFill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F09B543D-9FE8-4A11-83DE-259528FA6E16}"/>
              </a:ext>
            </a:extLst>
          </p:cNvPr>
          <p:cNvSpPr txBox="1">
            <a:spLocks/>
          </p:cNvSpPr>
          <p:nvPr/>
        </p:nvSpPr>
        <p:spPr>
          <a:xfrm>
            <a:off x="9118853" y="5421386"/>
            <a:ext cx="4219890" cy="140410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200" dirty="0">
                <a:solidFill>
                  <a:schemeClr val="accent1">
                    <a:lumMod val="50000"/>
                  </a:schemeClr>
                </a:solidFill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Gianluca Oldani</a:t>
            </a:r>
          </a:p>
          <a:p>
            <a:r>
              <a:rPr lang="it-IT" sz="2200" dirty="0">
                <a:solidFill>
                  <a:schemeClr val="accent1">
                    <a:lumMod val="50000"/>
                  </a:schemeClr>
                </a:solidFill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N. Matricola: 1040358</a:t>
            </a: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0A89FB87-04E9-4AFD-BB18-8551F8A78A52}"/>
              </a:ext>
            </a:extLst>
          </p:cNvPr>
          <p:cNvSpPr txBox="1">
            <a:spLocks/>
          </p:cNvSpPr>
          <p:nvPr/>
        </p:nvSpPr>
        <p:spPr>
          <a:xfrm>
            <a:off x="1159284" y="3429000"/>
            <a:ext cx="10216998" cy="140410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it-IT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BE480023-254C-45E4-B7BE-63B3E7CDD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17CC9F7-E331-4A4D-8258-210102ABDB4E}" type="slidenum">
              <a:rPr lang="it-IT" smtClean="0"/>
              <a:pPr algn="r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19999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327A64-9448-47C6-A0F6-0ECFEAD4B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Problemi di ODRL all’interno di </a:t>
            </a:r>
            <a:r>
              <a:rPr lang="it-IT" sz="3200" dirty="0" err="1"/>
              <a:t>MOSAICrOWN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F344F5C-E42E-4FA5-B1BC-32FE95E96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dirty="0"/>
              <a:t>Assenza di una politica per la gestione dei conflitti in scenari multi-</a:t>
            </a:r>
            <a:r>
              <a:rPr lang="it-IT" dirty="0" err="1"/>
              <a:t>owner</a:t>
            </a:r>
            <a:r>
              <a:rPr lang="it-IT" dirty="0"/>
              <a:t>:</a:t>
            </a:r>
            <a:br>
              <a:rPr lang="it-IT" dirty="0"/>
            </a:br>
            <a:endParaRPr lang="it-IT" dirty="0"/>
          </a:p>
          <a:p>
            <a:pPr marL="1028700" lvl="1" indent="-342900"/>
            <a:r>
              <a:rPr lang="it-IT" sz="1800" dirty="0">
                <a:cs typeface="Rubik" pitchFamily="2" charset="-79"/>
              </a:rPr>
              <a:t>nella definizione base del modello è previsto un solo ente che definisce le policy</a:t>
            </a:r>
          </a:p>
          <a:p>
            <a:pPr marL="1028700" lvl="1" indent="-342900"/>
            <a:r>
              <a:rPr lang="it-IT" sz="1800" dirty="0">
                <a:cs typeface="Rubik" pitchFamily="2" charset="-79"/>
              </a:rPr>
              <a:t>la procedura prevista in caso di conflitti comporta eccessive perdite di valore o accessibilità</a:t>
            </a:r>
          </a:p>
          <a:p>
            <a:pPr marL="1028700" lvl="1" indent="-342900"/>
            <a:r>
              <a:rPr lang="it-IT" sz="1800" dirty="0">
                <a:cs typeface="Rubik" pitchFamily="2" charset="-79"/>
              </a:rPr>
              <a:t>il tag </a:t>
            </a:r>
            <a:r>
              <a:rPr lang="it-IT" sz="1800" dirty="0" err="1">
                <a:cs typeface="Rubik" pitchFamily="2" charset="-79"/>
              </a:rPr>
              <a:t>conflict</a:t>
            </a:r>
            <a:r>
              <a:rPr lang="it-IT" sz="1800" dirty="0">
                <a:cs typeface="Rubik" pitchFamily="2" charset="-79"/>
              </a:rPr>
              <a:t> è </a:t>
            </a:r>
            <a:r>
              <a:rPr lang="it-IT" sz="1800" dirty="0" err="1">
                <a:cs typeface="Rubik" pitchFamily="2" charset="-79"/>
              </a:rPr>
              <a:t>indatto</a:t>
            </a:r>
            <a:r>
              <a:rPr lang="it-IT" sz="1800" dirty="0">
                <a:cs typeface="Rubik" pitchFamily="2" charset="-79"/>
              </a:rPr>
              <a:t> a scenari multi-</a:t>
            </a:r>
            <a:r>
              <a:rPr lang="it-IT" sz="1800" dirty="0" err="1">
                <a:cs typeface="Rubik" pitchFamily="2" charset="-79"/>
              </a:rPr>
              <a:t>owner</a:t>
            </a:r>
            <a:br>
              <a:rPr lang="it-IT" sz="1800" dirty="0">
                <a:cs typeface="Rubik" pitchFamily="2" charset="-79"/>
              </a:rPr>
            </a:br>
            <a:endParaRPr lang="it-IT" sz="1800" dirty="0">
              <a:cs typeface="Rubik" pitchFamily="2" charset="-79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Modello inefficiente durante l’interrogazione:</a:t>
            </a:r>
            <a:br>
              <a:rPr lang="it-IT" dirty="0"/>
            </a:br>
            <a:endParaRPr lang="it-IT" dirty="0"/>
          </a:p>
          <a:p>
            <a:pPr marL="1028700" lvl="1" indent="-342900"/>
            <a:r>
              <a:rPr lang="it-IT" sz="1800" dirty="0">
                <a:cs typeface="Rubik" pitchFamily="2" charset="-79"/>
              </a:rPr>
              <a:t>L’interrogazione puntuale di una regola non dà sempre informazioni corrette</a:t>
            </a:r>
          </a:p>
          <a:p>
            <a:pPr marL="1028700" lvl="1" indent="-342900"/>
            <a:r>
              <a:rPr lang="it-IT" sz="1800" dirty="0">
                <a:cs typeface="Rubik" pitchFamily="2" charset="-79"/>
              </a:rPr>
              <a:t>Vi sono relazioni di implicazione tra le azioni espresse</a:t>
            </a:r>
          </a:p>
          <a:p>
            <a:pPr marL="1028700" lvl="1" indent="-342900"/>
            <a:r>
              <a:rPr lang="it-IT" sz="1800" dirty="0">
                <a:cs typeface="Rubik" pitchFamily="2" charset="-79"/>
              </a:rPr>
              <a:t>Vi sono relazioni di dipendenza tra gli asset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0A98111-8759-4AC1-9800-3114662EF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31106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ED884B-974F-49F4-8F9B-A91FA7A69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Gerarchia delle azioni ODRL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6066A7D-A204-4E14-B908-E4B8BE246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7184" y="1252203"/>
            <a:ext cx="5743853" cy="4788851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8772F52-35F8-4FC5-ADD3-1276E3461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54410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A8EF4D-D200-489F-9052-4A9EFA55D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Dipendenza tra asset in ODRL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48B71F7-2C7C-4ECA-97E4-B1E0FA8F8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9651" y="1899821"/>
            <a:ext cx="10556516" cy="3877362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13353D9-ED1D-415B-8445-BBC2B4000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43465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A97760-2799-44D0-B61C-FEF421635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Soluzione proposta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8E1431-DEE2-4F2A-9315-3CFEBD728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Realizzare uno strumento che sia in grado di effettuare il </a:t>
            </a:r>
            <a:r>
              <a:rPr lang="it-IT" dirty="0" err="1"/>
              <a:t>merging</a:t>
            </a:r>
            <a:r>
              <a:rPr lang="it-IT" dirty="0"/>
              <a:t> di due policy garantendo che la policy in output: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Rispetti i requisiti espressi da entrambe le policy in ingresso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Risulti direttamente utilizzabile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Esponga le regole in un formato non ambiguo per l’interrogazione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30E2673-2641-4061-81E3-2375FC278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58163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B98616-6A73-4864-9A0A-3B515D582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Architettura della soluzione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3BBA4DC-49A0-4C4E-9E7F-0C25A9E21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14</a:t>
            </a:fld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3EC15CE-D7D3-4C8F-8E9A-7CE61A933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498" y="1566250"/>
            <a:ext cx="4714875" cy="100965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E96A94C4-D57E-4EA8-B4CF-45265999A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595" y="2536659"/>
            <a:ext cx="6045323" cy="332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578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28E93B-E052-4779-8AF1-7D488FF4C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Operazioni di </a:t>
            </a:r>
            <a:r>
              <a:rPr lang="it-IT" dirty="0" err="1"/>
              <a:t>merging</a:t>
            </a:r>
            <a:r>
              <a:rPr lang="it-IT" dirty="0"/>
              <a:t> implementate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879B9AA-A9AF-4D69-A7E7-A38AB93EA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Intersezione</a:t>
            </a:r>
            <a:r>
              <a:rPr lang="it-IT" dirty="0"/>
              <a:t>: </a:t>
            </a:r>
          </a:p>
          <a:p>
            <a:pPr marL="971550" lvl="1" indent="-285750"/>
            <a:r>
              <a:rPr lang="it-IT" dirty="0"/>
              <a:t>operazione per </a:t>
            </a:r>
            <a:r>
              <a:rPr lang="it-IT" i="1" dirty="0"/>
              <a:t>ambienti non collaborativi</a:t>
            </a:r>
          </a:p>
          <a:p>
            <a:pPr marL="971550" lvl="1" indent="-285750"/>
            <a:r>
              <a:rPr lang="it-IT" dirty="0"/>
              <a:t>un permesso è valido solo se espresso da entrambi gli input</a:t>
            </a:r>
          </a:p>
          <a:p>
            <a:pPr marL="971550" lvl="1" indent="-285750"/>
            <a:r>
              <a:rPr lang="it-IT" dirty="0"/>
              <a:t>un divieto è sempre valido</a:t>
            </a:r>
          </a:p>
          <a:p>
            <a:pPr marL="971550" lvl="1" indent="-285750"/>
            <a:r>
              <a:rPr lang="it-IT" dirty="0"/>
              <a:t>un permesso espresso da un solo input è invalidato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Unione</a:t>
            </a:r>
            <a:r>
              <a:rPr lang="it-IT" dirty="0"/>
              <a:t>:</a:t>
            </a:r>
          </a:p>
          <a:p>
            <a:pPr marL="971550" lvl="1" indent="-285750"/>
            <a:r>
              <a:rPr lang="it-IT" dirty="0"/>
              <a:t>operazione per </a:t>
            </a:r>
            <a:r>
              <a:rPr lang="it-IT" i="1" dirty="0"/>
              <a:t>ambienti collaborativi</a:t>
            </a:r>
          </a:p>
          <a:p>
            <a:pPr marL="971550" lvl="1" indent="-285750"/>
            <a:r>
              <a:rPr lang="it-IT" dirty="0"/>
              <a:t>un permesso è valido solo se espresso da almeno un input</a:t>
            </a:r>
          </a:p>
          <a:p>
            <a:pPr marL="971550" lvl="1" indent="-285750"/>
            <a:r>
              <a:rPr lang="it-IT" dirty="0"/>
              <a:t>un divieto è sempre valido</a:t>
            </a:r>
            <a:endParaRPr lang="it-IT" b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44CFB39-0523-4060-BE32-D6A89B621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76472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7469A0-9BD4-4815-923E-8D904A6A5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Propagazione lungo la gerarchia degli asset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037016-6662-414A-B317-D08148FFE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Ambiente</a:t>
            </a:r>
            <a:r>
              <a:rPr lang="it-IT" b="1" i="1" dirty="0"/>
              <a:t> </a:t>
            </a:r>
            <a:r>
              <a:rPr lang="it-IT" b="1" dirty="0"/>
              <a:t>collaborativo</a:t>
            </a:r>
            <a:r>
              <a:rPr lang="it-IT" dirty="0"/>
              <a:t>: le policy dei nodi </a:t>
            </a:r>
            <a:r>
              <a:rPr lang="it-IT" dirty="0" err="1"/>
              <a:t>parent</a:t>
            </a:r>
            <a:r>
              <a:rPr lang="it-IT" dirty="0"/>
              <a:t> sono </a:t>
            </a:r>
            <a:r>
              <a:rPr lang="it-IT" i="1" dirty="0"/>
              <a:t>unite </a:t>
            </a:r>
            <a:r>
              <a:rPr lang="it-IT" dirty="0"/>
              <a:t>alle policy dei nodi figli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/>
              <a:t>Ambiente</a:t>
            </a:r>
            <a:r>
              <a:rPr lang="it-IT" b="1" i="1"/>
              <a:t> </a:t>
            </a:r>
            <a:r>
              <a:rPr lang="it-IT" b="1"/>
              <a:t>non collaborativo</a:t>
            </a:r>
            <a:r>
              <a:rPr lang="it-IT" dirty="0"/>
              <a:t>: le policy dei nodi </a:t>
            </a:r>
            <a:r>
              <a:rPr lang="it-IT" dirty="0" err="1"/>
              <a:t>parent</a:t>
            </a:r>
            <a:r>
              <a:rPr lang="it-IT" dirty="0"/>
              <a:t> sono </a:t>
            </a:r>
            <a:r>
              <a:rPr lang="it-IT" i="1" dirty="0"/>
              <a:t>intersecate </a:t>
            </a:r>
            <a:r>
              <a:rPr lang="it-IT" dirty="0"/>
              <a:t>alle policy dei nodi figli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Nessuna propagazione</a:t>
            </a:r>
            <a:r>
              <a:rPr lang="it-IT" dirty="0"/>
              <a:t>: le policy dei nodi </a:t>
            </a:r>
            <a:r>
              <a:rPr lang="it-IT" dirty="0" err="1"/>
              <a:t>parent</a:t>
            </a:r>
            <a:r>
              <a:rPr lang="it-IT" dirty="0"/>
              <a:t> non vengono propagate ai nodi figli</a:t>
            </a: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i="1" dirty="0"/>
          </a:p>
          <a:p>
            <a:r>
              <a:rPr lang="it-IT" dirty="0"/>
              <a:t>La propagazione ha le seguenti proprietà: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risulta applicabile su ogni tipo di gerarchia espressa tramite DAG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le policy non devono per forza lavorare sullo stesso DAG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il risultato finale non è dipendente dall’ordine di applicazione delle 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667E20F-689D-46C0-9BFF-9FFAAF680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9356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C48875-A299-42C1-B3D9-901FB09EB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Esempio applicativo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14DD34-106A-44BB-A2C8-08CCBAFBD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Caratterizzazione dell’esempio:</a:t>
            </a:r>
            <a:br>
              <a:rPr lang="it-IT" dirty="0"/>
            </a:b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Un unico asset regolato</a:t>
            </a:r>
            <a:br>
              <a:rPr lang="it-IT" dirty="0"/>
            </a:b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Merging</a:t>
            </a:r>
            <a:r>
              <a:rPr lang="it-IT" dirty="0"/>
              <a:t> sia tramite unione che intersezione di policy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4D58F1E-9D6F-4706-99B2-4DC44CE37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16537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47776E-0391-416A-8179-A5F41AD4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Esempio applicativo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D606B3A-14F7-4A73-BCFB-E963CB8C2E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8598" y="1278165"/>
            <a:ext cx="7190913" cy="4757710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4286CC-3DE0-4076-94C1-6FF3DEDB7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07262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9CCDC8-5CFC-48A7-88EB-8D6E8CDB2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Esempio applicativo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258DA24-BDD5-4DDD-AA4C-300727437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3592" y="1289319"/>
            <a:ext cx="8102221" cy="4827396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250BE3C-818A-478F-81FC-D7D44BE69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19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21144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7DF738E7-D4ED-499E-84FE-862F2A78E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Contenuti della presentazione</a:t>
            </a:r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49C3B776-1EBA-4009-B789-69F2A6737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it-IT" dirty="0"/>
              <a:t>Introduzione al progetto </a:t>
            </a:r>
            <a:r>
              <a:rPr lang="it-IT" sz="1800" dirty="0" err="1"/>
              <a:t>MOSAICrOWN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Area d’interesse del progetto di tesi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Il linguaggio ODRL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Problematiche affrontate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Architettura della soluzione proposta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Esempi di casi d’uso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Valutazione dei risultati ottenuti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791D753D-2CF1-4C05-9BBA-E11F682D9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7399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DEFDA4-0DFC-4C5A-8C45-BEBB3A0AE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Estensione per DAG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FDB73DAD-F3ED-4A9F-A2AE-00017C27F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5344" y="1242890"/>
            <a:ext cx="6226778" cy="4546723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C79E1D6-6A82-44AD-827C-5B66DF85C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20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470016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15638-1EE5-4D04-ACA8-D8AC53DC7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Valutazione della soluzione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B332EA-6ABD-4C45-A5F9-0B69ED214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473" y="1653707"/>
            <a:ext cx="10650645" cy="358767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L’approccio utilizzato come baseline sfrutta solamente i documenti originari per ottenere lo stato di una regola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4D977B3-B7FB-48B2-BFCD-5FD68D0B4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21</a:t>
            </a:fld>
            <a:endParaRPr lang="it-IT" dirty="0"/>
          </a:p>
        </p:txBody>
      </p:sp>
      <p:graphicFrame>
        <p:nvGraphicFramePr>
          <p:cNvPr id="7" name="Tabella 7">
            <a:extLst>
              <a:ext uri="{FF2B5EF4-FFF2-40B4-BE49-F238E27FC236}">
                <a16:creationId xmlns:a16="http://schemas.microsoft.com/office/drawing/2014/main" id="{24FB52FC-2881-4FEE-BD77-77572E78B7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623925"/>
              </p:ext>
            </p:extLst>
          </p:nvPr>
        </p:nvGraphicFramePr>
        <p:xfrm>
          <a:off x="783882" y="2402901"/>
          <a:ext cx="10943696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1848">
                  <a:extLst>
                    <a:ext uri="{9D8B030D-6E8A-4147-A177-3AD203B41FA5}">
                      <a16:colId xmlns:a16="http://schemas.microsoft.com/office/drawing/2014/main" val="3198268756"/>
                    </a:ext>
                  </a:extLst>
                </a:gridCol>
                <a:gridCol w="5471848">
                  <a:extLst>
                    <a:ext uri="{9D8B030D-6E8A-4147-A177-3AD203B41FA5}">
                      <a16:colId xmlns:a16="http://schemas.microsoft.com/office/drawing/2014/main" val="25265796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Soluzione implementata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Approccio baseline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213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Risultato ottenibile tramite query puntuale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Risultato ottenibile con 2 query nello scenario migliore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354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La gerarchia delle azioni ODRL non va recuperata per ogni interrogazione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La gerarchia delle azioni ODRL viene recuperata ad ogni interrogazione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423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La procedura di </a:t>
                      </a:r>
                      <a:r>
                        <a:rPr lang="it-IT" dirty="0" err="1"/>
                        <a:t>merging</a:t>
                      </a:r>
                      <a:r>
                        <a:rPr lang="it-IT" dirty="0"/>
                        <a:t> aggiunge overhead per la gestione degli asset anche dove non necessario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Necessita di query per il recupero dei legami di inclusione tra gli asset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6660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Il costo della procedura di </a:t>
                      </a:r>
                      <a:r>
                        <a:rPr lang="it-IT" dirty="0" err="1"/>
                        <a:t>merging</a:t>
                      </a:r>
                      <a:r>
                        <a:rPr lang="it-IT" dirty="0"/>
                        <a:t> è pagato una sola volta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Il costo per il recupero dello stato delle regole è da pagare ogni volta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6194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Il costo della procedura è costante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Il costo della procedura aumenta proporzionalmente al numero degli asset regolati dalla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633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0668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2CBDFE-DA32-425A-BAF3-D62F2216B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Valutazione della soluzione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236EC2-4458-45BC-B603-A3BF013AC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Rispetto ai requisiti imposti da </a:t>
            </a:r>
            <a:r>
              <a:rPr lang="it-IT" sz="1800" dirty="0" err="1"/>
              <a:t>MOSAICrOWN</a:t>
            </a:r>
            <a:r>
              <a:rPr lang="it-IT" dirty="0"/>
              <a:t> la </a:t>
            </a:r>
            <a:r>
              <a:rPr lang="it-IT"/>
              <a:t>soluzione implementata </a:t>
            </a:r>
            <a:r>
              <a:rPr lang="it-IT" dirty="0"/>
              <a:t>risulta: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preservare il valore dei dati in un contesto multi-</a:t>
            </a:r>
            <a:r>
              <a:rPr lang="it-IT" dirty="0" err="1"/>
              <a:t>owner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soddisfare ogni requisito di confidenzialità richiesto da ogni </a:t>
            </a:r>
            <a:r>
              <a:rPr lang="it-IT" dirty="0" err="1"/>
              <a:t>owner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essere scalabile ed efficiente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applicabile con le tecnologie attualmente più diffuse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189B219-CDFB-4A80-8266-D803A713E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60675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1F0BC7-A022-4198-AAA3-9BE5AB0CF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progetto </a:t>
            </a:r>
            <a:r>
              <a:rPr lang="it-IT" sz="3600" dirty="0" err="1"/>
              <a:t>MOSAICrOWN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350548-FC3D-470C-B6F3-FE316E782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/>
              <a:t>Il lavoro di tesi si colloca all’interno degli sviluppi prodotti per il progetto europeo</a:t>
            </a:r>
            <a:br>
              <a:rPr lang="it-IT" sz="2000" dirty="0"/>
            </a:br>
            <a:r>
              <a:rPr lang="en-US" sz="2000" i="1" dirty="0"/>
              <a:t>Multi-Owner data Sharing for Analytics and Integration respecting Confidentiality and </a:t>
            </a:r>
            <a:r>
              <a:rPr lang="en-US" sz="2000" i="1" dirty="0" err="1"/>
              <a:t>OWNer</a:t>
            </a:r>
            <a:r>
              <a:rPr lang="en-US" sz="2000" i="1" dirty="0"/>
              <a:t> control</a:t>
            </a:r>
            <a:r>
              <a:rPr lang="en-US" sz="2000" dirty="0"/>
              <a:t>(</a:t>
            </a:r>
            <a:r>
              <a:rPr lang="it-IT" sz="2000" dirty="0" err="1"/>
              <a:t>MOSAICrOWN</a:t>
            </a:r>
            <a:r>
              <a:rPr lang="en-US" sz="20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MOSAICO </a:t>
            </a:r>
            <a:r>
              <a:rPr lang="en-US" sz="2000" dirty="0" err="1"/>
              <a:t>nasce</a:t>
            </a:r>
            <a:r>
              <a:rPr lang="en-US" sz="2000" dirty="0"/>
              <a:t> </a:t>
            </a:r>
            <a:r>
              <a:rPr lang="en-US" sz="2000" dirty="0" err="1"/>
              <a:t>dall’esigenza</a:t>
            </a:r>
            <a:r>
              <a:rPr lang="en-US" sz="2000" dirty="0"/>
              <a:t> di </a:t>
            </a:r>
            <a:r>
              <a:rPr lang="en-US" sz="2000" dirty="0" err="1"/>
              <a:t>creare</a:t>
            </a:r>
            <a:r>
              <a:rPr lang="en-US" sz="2000" dirty="0"/>
              <a:t> </a:t>
            </a:r>
            <a:r>
              <a:rPr lang="en-US" sz="2000" dirty="0" err="1"/>
              <a:t>piattaforme</a:t>
            </a:r>
            <a:r>
              <a:rPr lang="en-US" sz="2000" dirty="0"/>
              <a:t> per lo </a:t>
            </a:r>
            <a:r>
              <a:rPr lang="en-US" sz="2000" dirty="0" err="1"/>
              <a:t>scambio</a:t>
            </a:r>
            <a:r>
              <a:rPr lang="en-US" sz="2000" dirty="0"/>
              <a:t> di </a:t>
            </a:r>
            <a:r>
              <a:rPr lang="en-US" sz="2000" dirty="0" err="1"/>
              <a:t>dati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siano</a:t>
            </a:r>
            <a:r>
              <a:rPr lang="en-US" sz="2000" dirty="0"/>
              <a:t> in </a:t>
            </a:r>
            <a:r>
              <a:rPr lang="en-US" sz="2000" dirty="0" err="1"/>
              <a:t>grado</a:t>
            </a:r>
            <a:r>
              <a:rPr lang="en-US" sz="2000" dirty="0"/>
              <a:t> di </a:t>
            </a:r>
            <a:r>
              <a:rPr lang="en-US" sz="2000" dirty="0" err="1"/>
              <a:t>garantire</a:t>
            </a:r>
            <a:r>
              <a:rPr lang="en-US" sz="2000" dirty="0"/>
              <a:t> </a:t>
            </a:r>
            <a:r>
              <a:rPr lang="en-US" sz="2000" dirty="0" err="1"/>
              <a:t>requisiti</a:t>
            </a:r>
            <a:r>
              <a:rPr lang="en-US" sz="2000" dirty="0"/>
              <a:t> di privacy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Questa </a:t>
            </a:r>
            <a:r>
              <a:rPr lang="en-US" sz="2000" dirty="0" err="1"/>
              <a:t>problematica</a:t>
            </a:r>
            <a:r>
              <a:rPr lang="en-US" sz="2000" dirty="0"/>
              <a:t> è </a:t>
            </a:r>
            <a:r>
              <a:rPr lang="en-US" sz="2000" dirty="0" err="1"/>
              <a:t>trattata</a:t>
            </a:r>
            <a:r>
              <a:rPr lang="en-US" sz="2000" dirty="0"/>
              <a:t> per </a:t>
            </a:r>
            <a:r>
              <a:rPr lang="en-US" sz="2000" dirty="0" err="1"/>
              <a:t>collezioni</a:t>
            </a:r>
            <a:r>
              <a:rPr lang="en-US" sz="2000" dirty="0"/>
              <a:t> di </a:t>
            </a:r>
            <a:r>
              <a:rPr lang="en-US" sz="2000" dirty="0" err="1"/>
              <a:t>dati</a:t>
            </a:r>
            <a:r>
              <a:rPr lang="en-US" sz="2000" dirty="0"/>
              <a:t> </a:t>
            </a:r>
            <a:r>
              <a:rPr lang="en-US" sz="2000" i="1" dirty="0"/>
              <a:t>multi-owner</a:t>
            </a:r>
            <a:br>
              <a:rPr lang="en-US" i="1" dirty="0"/>
            </a:br>
            <a:br>
              <a:rPr lang="en-US" i="1" dirty="0"/>
            </a:br>
            <a:endParaRPr lang="it-IT" i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6930321-CFFB-4E26-8574-EC9F68A0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5268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7A895F-8C50-4317-AAB8-44D73FB69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Perché </a:t>
            </a:r>
            <a:r>
              <a:rPr lang="it-IT" sz="3600" dirty="0" err="1"/>
              <a:t>MOSAICrOWN</a:t>
            </a:r>
            <a:r>
              <a:rPr lang="it-IT" dirty="0"/>
              <a:t> è importante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E30B4F-9300-41DA-8309-CD9931317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677" y="1935332"/>
            <a:ext cx="10650645" cy="385405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/>
              <a:t>La mancanza di piattaforme che trattino in dati rispettando requisiti di privacy lascia arretrata l’Europa rispetto agli altri continenti</a:t>
            </a:r>
            <a:br>
              <a:rPr lang="it-IT" sz="2000" dirty="0"/>
            </a:br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/>
              <a:t>Leggi come la recente GDPR non rendono semplice il trattamento dei dati senza rischiare sanzioni</a:t>
            </a:r>
            <a:br>
              <a:rPr lang="it-IT" sz="2000" dirty="0"/>
            </a:br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/>
              <a:t>Interessa utenti privati ed </a:t>
            </a:r>
            <a:r>
              <a:rPr lang="it-IT" sz="2000" dirty="0" err="1"/>
              <a:t>enterprise</a:t>
            </a:r>
            <a:br>
              <a:rPr lang="it-IT" sz="2000" dirty="0"/>
            </a:br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/>
              <a:t>Supporta attori che non hanno conoscenze specifiche in ambito security</a:t>
            </a:r>
            <a:br>
              <a:rPr lang="it-IT" sz="2000" dirty="0"/>
            </a:br>
            <a:endParaRPr lang="it-I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/>
              <a:t>Propone uno standard per la realizzazione di queste piattaforme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FE7C5AD-643E-4239-8A59-F2440AD4D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0506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3FB061-FDA5-4ACB-9DAB-4E8C93E41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Struttura del progetto </a:t>
            </a:r>
            <a:r>
              <a:rPr lang="it-IT" sz="3600" dirty="0" err="1"/>
              <a:t>MOSAICrOWN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3256CD7-16AC-4AC1-BC2B-D33AB5874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5</a:t>
            </a:fld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4DBFBC0-7BB0-4846-BF87-B50E63AA6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763" y="1292729"/>
            <a:ext cx="7119568" cy="458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36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D1DC47-91C4-4EA7-BEB3-70F961476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Work package del progetto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576BAB-B757-4C11-A106-DEB2BC4A9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800" b="0" i="0" u="none" strike="noStrike" baseline="0" dirty="0">
                <a:latin typeface="NimbusRomNo9L-Medi"/>
              </a:rPr>
              <a:t>Policy specifications - Data governance framework (WP2)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1800" b="0" i="0" u="none" strike="noStrike" baseline="0" dirty="0">
                <a:latin typeface="NimbusRomNo9L-Medi"/>
              </a:rPr>
              <a:t>Data </a:t>
            </a:r>
            <a:r>
              <a:rPr lang="it-IT" sz="1800" b="0" i="0" u="none" strike="noStrike" baseline="0" dirty="0" err="1">
                <a:latin typeface="NimbusRomNo9L-Medi"/>
              </a:rPr>
              <a:t>wrapping</a:t>
            </a:r>
            <a:r>
              <a:rPr lang="it-IT" sz="1800" b="0" i="0" u="none" strike="noStrike" baseline="0" dirty="0">
                <a:latin typeface="NimbusRomNo9L-Medi"/>
              </a:rPr>
              <a:t> (WP3)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1800" b="0" i="0" u="none" strike="noStrike" baseline="0" dirty="0">
                <a:latin typeface="NimbusRomNo9L-Medi"/>
              </a:rPr>
              <a:t>Data </a:t>
            </a:r>
            <a:r>
              <a:rPr lang="it-IT" sz="1800" b="0" i="0" u="none" strike="noStrike" baseline="0" dirty="0" err="1">
                <a:latin typeface="NimbusRomNo9L-Medi"/>
              </a:rPr>
              <a:t>sanitisation</a:t>
            </a:r>
            <a:r>
              <a:rPr lang="it-IT" sz="1800" b="0" i="0" u="none" strike="noStrike" baseline="0" dirty="0">
                <a:latin typeface="NimbusRomNo9L-Medi"/>
              </a:rPr>
              <a:t> (WP4)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8C1F877-B265-4171-B0E4-BD43BFD88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6</a:t>
            </a:fld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61A6138-BE53-42C8-8044-24B46EA9D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160" y="3429000"/>
            <a:ext cx="851535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154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AEFBAB-130E-456E-9ABC-F03441B81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Importanza del WP2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50DBA1-5564-413E-A9C8-570305C07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677" y="2024160"/>
            <a:ext cx="10650645" cy="358767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Porzione del progetto direttamente utilizzata dagli utenti finali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Unico work package utilizzato in ogni caso d’uso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Controlla i requisiti su cui lavorano gli altri due work package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F434B57-E929-41BF-8978-F4916CC05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7</a:t>
            </a:fld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7474690-93F0-4F2D-8B60-FAB1A7A47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445" y="3399706"/>
            <a:ext cx="836295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700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D55E33-891F-45B7-9FF6-A9EADAAA8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linguaggio ODRL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0BAC1F-18E8-4D68-9C6D-759A2DAED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L’</a:t>
            </a:r>
            <a:r>
              <a:rPr lang="en-US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Open Digital Rights Language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(ODRL) è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candidati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principali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per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l’espressione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del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modello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implementato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nel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WP2</a:t>
            </a:r>
            <a:b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</a:b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ODRL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risulta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un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ottimo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candidato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per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seguenti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motivi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:</a:t>
            </a:r>
            <a:b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</a:b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971550" lvl="1" indent="-285750"/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nasce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 come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linguaggio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 per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l’espressione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 di policy</a:t>
            </a:r>
            <a:b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</a:br>
            <a:endParaRPr lang="en-US" sz="1800" dirty="0">
              <a:solidFill>
                <a:srgbClr val="000000"/>
              </a:solidFill>
              <a:latin typeface="Arial" panose="020B0604020202020204" pitchFamily="34" charset="0"/>
              <a:cs typeface="Rubik" pitchFamily="2" charset="-79"/>
            </a:endParaRPr>
          </a:p>
          <a:p>
            <a:pPr marL="971550" lvl="1" indent="-285750"/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viene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utilizzato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all’interno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dell’industria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 del </a:t>
            </a:r>
            <a:r>
              <a:rPr lang="it-IT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Digital </a:t>
            </a:r>
            <a:r>
              <a:rPr lang="it-IT" sz="1800" dirty="0" err="1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Rights</a:t>
            </a:r>
            <a:r>
              <a:rPr lang="it-IT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 Management (DRM)</a:t>
            </a:r>
            <a:br>
              <a:rPr lang="it-IT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</a:br>
            <a:endParaRPr lang="it-IT" sz="1800" dirty="0">
              <a:solidFill>
                <a:srgbClr val="000000"/>
              </a:solidFill>
              <a:latin typeface="Arial" panose="020B0604020202020204" pitchFamily="34" charset="0"/>
              <a:cs typeface="Rubik" pitchFamily="2" charset="-79"/>
            </a:endParaRPr>
          </a:p>
          <a:p>
            <a:pPr marL="971550" lvl="1" indent="-285750"/>
            <a:r>
              <a:rPr lang="it-IT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è flessibile poiché non fa assunzioni sul contesto applicativo</a:t>
            </a:r>
            <a:br>
              <a:rPr lang="it-IT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</a:br>
            <a:endParaRPr lang="it-IT" sz="1800" dirty="0">
              <a:solidFill>
                <a:srgbClr val="000000"/>
              </a:solidFill>
              <a:latin typeface="Arial" panose="020B0604020202020204" pitchFamily="34" charset="0"/>
              <a:cs typeface="Rubik" pitchFamily="2" charset="-79"/>
            </a:endParaRPr>
          </a:p>
          <a:p>
            <a:pPr marL="971550" lvl="1" indent="-285750"/>
            <a:r>
              <a:rPr lang="it-IT" sz="1800" dirty="0">
                <a:solidFill>
                  <a:srgbClr val="000000"/>
                </a:solidFill>
                <a:latin typeface="Arial" panose="020B0604020202020204" pitchFamily="34" charset="0"/>
                <a:cs typeface="Rubik" pitchFamily="2" charset="-79"/>
              </a:rPr>
              <a:t>la serializzazione del modello può essere attuata mediante XML o JSON</a:t>
            </a:r>
          </a:p>
          <a:p>
            <a:pPr marL="971550" lvl="1" indent="-285750"/>
            <a:endParaRPr lang="it-IT" sz="1800" dirty="0">
              <a:solidFill>
                <a:srgbClr val="000000"/>
              </a:solidFill>
              <a:latin typeface="Arial" panose="020B0604020202020204" pitchFamily="34" charset="0"/>
              <a:cs typeface="Rubik" pitchFamily="2" charset="-79"/>
            </a:endParaRPr>
          </a:p>
          <a:p>
            <a:pPr marL="971550" lvl="1" indent="-285750"/>
            <a:endParaRPr lang="it-IT" sz="1800" dirty="0">
              <a:solidFill>
                <a:srgbClr val="000000"/>
              </a:solidFill>
              <a:latin typeface="Arial" panose="020B0604020202020204" pitchFamily="34" charset="0"/>
              <a:cs typeface="Rubik" pitchFamily="2" charset="-79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AD49E22-B25B-4A9D-9C5E-E7BD4280A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9633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B39FD6-944F-4816-AB66-9F2D96BB0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Struttura di ODRL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6284E0E-DBB5-4AEE-8DE3-A6362E45A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CC9F7-E331-4A4D-8258-210102ABDB4E}" type="slidenum">
              <a:rPr lang="it-IT" smtClean="0"/>
              <a:pPr/>
              <a:t>9</a:t>
            </a:fld>
            <a:endParaRPr lang="it-IT" dirty="0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385AFC26-4E48-400D-A6FF-8C51166EFB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0742" y="1661614"/>
            <a:ext cx="7679183" cy="443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89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1580</TotalTime>
  <Words>827</Words>
  <Application>Microsoft Office PowerPoint</Application>
  <PresentationFormat>Widescreen</PresentationFormat>
  <Paragraphs>125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31" baseType="lpstr">
      <vt:lpstr>Arial</vt:lpstr>
      <vt:lpstr>Calibri</vt:lpstr>
      <vt:lpstr>CMU Sans Serif</vt:lpstr>
      <vt:lpstr>Franklin Gothic Book</vt:lpstr>
      <vt:lpstr>Franklin Gothic Medium</vt:lpstr>
      <vt:lpstr>NimbusRomNo9L-Medi</vt:lpstr>
      <vt:lpstr>Rubik</vt:lpstr>
      <vt:lpstr>Rubik Light</vt:lpstr>
      <vt:lpstr>Tema di Office</vt:lpstr>
      <vt:lpstr>Aggiunta della semantica per merging di policy in ODRL</vt:lpstr>
      <vt:lpstr>Contenuti della presentazione</vt:lpstr>
      <vt:lpstr>Il progetto MOSAICrOWN</vt:lpstr>
      <vt:lpstr>Perché MOSAICrOWN è importante</vt:lpstr>
      <vt:lpstr>Struttura del progetto MOSAICrOWN</vt:lpstr>
      <vt:lpstr>Work package del progetto</vt:lpstr>
      <vt:lpstr>Importanza del WP2</vt:lpstr>
      <vt:lpstr>Il linguaggio ODRL</vt:lpstr>
      <vt:lpstr>Struttura di ODRL</vt:lpstr>
      <vt:lpstr>Problemi di ODRL all’interno di MOSAICrOWN</vt:lpstr>
      <vt:lpstr>Gerarchia delle azioni ODRL</vt:lpstr>
      <vt:lpstr>Dipendenza tra asset in ODRL</vt:lpstr>
      <vt:lpstr>Soluzione proposta</vt:lpstr>
      <vt:lpstr>Architettura della soluzione</vt:lpstr>
      <vt:lpstr>Operazioni di merging implementate</vt:lpstr>
      <vt:lpstr>Propagazione lungo la gerarchia degli asset</vt:lpstr>
      <vt:lpstr>Esempio applicativo</vt:lpstr>
      <vt:lpstr>Esempio applicativo</vt:lpstr>
      <vt:lpstr>Esempio applicativo</vt:lpstr>
      <vt:lpstr>Estensione per DAG</vt:lpstr>
      <vt:lpstr>Valutazione della soluzione</vt:lpstr>
      <vt:lpstr>Valutazione della soluzione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Utente di Microsoft Office</dc:creator>
  <cp:lastModifiedBy>Gianluca Oldani</cp:lastModifiedBy>
  <cp:revision>56</cp:revision>
  <dcterms:created xsi:type="dcterms:W3CDTF">2018-11-28T11:02:36Z</dcterms:created>
  <dcterms:modified xsi:type="dcterms:W3CDTF">2020-06-30T14:53:03Z</dcterms:modified>
</cp:coreProperties>
</file>

<file path=docProps/thumbnail.jpeg>
</file>